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  <p:sldMasterId id="2147483656" r:id="rId2"/>
  </p:sldMasterIdLst>
  <p:notesMasterIdLst>
    <p:notesMasterId r:id="rId47"/>
  </p:notesMasterIdLst>
  <p:handoutMasterIdLst>
    <p:handoutMasterId r:id="rId48"/>
  </p:handoutMasterIdLst>
  <p:sldIdLst>
    <p:sldId id="266" r:id="rId3"/>
    <p:sldId id="306" r:id="rId4"/>
    <p:sldId id="347" r:id="rId5"/>
    <p:sldId id="322" r:id="rId6"/>
    <p:sldId id="330" r:id="rId7"/>
    <p:sldId id="329" r:id="rId8"/>
    <p:sldId id="332" r:id="rId9"/>
    <p:sldId id="325" r:id="rId10"/>
    <p:sldId id="333" r:id="rId11"/>
    <p:sldId id="326" r:id="rId12"/>
    <p:sldId id="327" r:id="rId13"/>
    <p:sldId id="328" r:id="rId14"/>
    <p:sldId id="348" r:id="rId15"/>
    <p:sldId id="334" r:id="rId16"/>
    <p:sldId id="335" r:id="rId17"/>
    <p:sldId id="336" r:id="rId18"/>
    <p:sldId id="337" r:id="rId19"/>
    <p:sldId id="338" r:id="rId20"/>
    <p:sldId id="340" r:id="rId21"/>
    <p:sldId id="341" r:id="rId22"/>
    <p:sldId id="343" r:id="rId23"/>
    <p:sldId id="344" r:id="rId24"/>
    <p:sldId id="342" r:id="rId25"/>
    <p:sldId id="346" r:id="rId26"/>
    <p:sldId id="350" r:id="rId27"/>
    <p:sldId id="352" r:id="rId28"/>
    <p:sldId id="351" r:id="rId29"/>
    <p:sldId id="357" r:id="rId30"/>
    <p:sldId id="358" r:id="rId31"/>
    <p:sldId id="356" r:id="rId32"/>
    <p:sldId id="353" r:id="rId33"/>
    <p:sldId id="355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274" r:id="rId45"/>
    <p:sldId id="349" r:id="rId4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385D8A"/>
    <a:srgbClr val="FFA557"/>
    <a:srgbClr val="3A89C0"/>
    <a:srgbClr val="A3C7DF"/>
    <a:srgbClr val="000000"/>
    <a:srgbClr val="0000FF"/>
    <a:srgbClr val="F15A5C"/>
    <a:srgbClr val="007A5D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645" autoAdjust="0"/>
  </p:normalViewPr>
  <p:slideViewPr>
    <p:cSldViewPr snapToGrid="0" showGuides="1">
      <p:cViewPr varScale="1">
        <p:scale>
          <a:sx n="152" d="100"/>
          <a:sy n="152" d="100"/>
        </p:scale>
        <p:origin x="312" y="132"/>
      </p:cViewPr>
      <p:guideLst>
        <p:guide orient="horz" pos="311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07.02.2024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39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07.02.2024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53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4156" y="2543265"/>
            <a:ext cx="2350844" cy="2390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8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7" name="Datumsplatzhalt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07.02.2024</a:t>
            </a:fld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0A379-DCAC-4F36-A460-24BD304440B0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15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12400" y="1986682"/>
            <a:ext cx="8934400" cy="295041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12400" y="986040"/>
            <a:ext cx="8934400" cy="976109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12400" y="2986088"/>
            <a:ext cx="8932069" cy="195101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7" name="Textplatzhalter 10"/>
          <p:cNvSpPr txBox="1">
            <a:spLocks/>
          </p:cNvSpPr>
          <p:nvPr userDrawn="1"/>
        </p:nvSpPr>
        <p:spPr>
          <a:xfrm>
            <a:off x="7287139" y="4224489"/>
            <a:ext cx="1426482" cy="473075"/>
          </a:xfrm>
          <a:prstGeom prst="rect">
            <a:avLst/>
          </a:prstGeom>
          <a:solidFill>
            <a:srgbClr val="008FBC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12400" y="986040"/>
            <a:ext cx="8935200" cy="19714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124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12400" y="986039"/>
            <a:ext cx="8934400" cy="3952673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5264" y="3609975"/>
            <a:ext cx="1294926" cy="1316921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2/7/2024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‹Nr.›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57200" y="200085"/>
            <a:ext cx="7886700" cy="510504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9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" name="Datumsplatzhalter 1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ED79C1B-9CDF-412B-A63C-AF89948CABDD}" type="datetime1">
              <a:rPr lang="de-DE" smtClean="0"/>
              <a:pPr/>
              <a:t>07.02.2024</a:t>
            </a:fld>
            <a:endParaRPr lang="de-DE" dirty="0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Fußzeilenplatzhalter 1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 userDrawn="1"/>
        </p:nvSpPr>
        <p:spPr>
          <a:xfrm>
            <a:off x="0" y="987573"/>
            <a:ext cx="194400" cy="97219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44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18" y="0"/>
            <a:ext cx="1327082" cy="63201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  <p:sldLayoutId id="2147483666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00B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07.02.2024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04788" y="48792"/>
            <a:ext cx="7886700" cy="444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7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294118" y="1951144"/>
            <a:ext cx="832225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Prof. Dr. Moritz Zaiss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Department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for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Artificial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Intelligence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in </a:t>
            </a:r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iomedical </a:t>
            </a:r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E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ngineering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University Clinic Erlangen, Friedrich-Alexander University (FAU) Erlangen-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Nürnberg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el 3"/>
          <p:cNvSpPr txBox="1">
            <a:spLocks/>
          </p:cNvSpPr>
          <p:nvPr/>
        </p:nvSpPr>
        <p:spPr>
          <a:xfrm>
            <a:off x="0" y="477843"/>
            <a:ext cx="3928767" cy="5462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de-DE" sz="3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Pulseq</a:t>
            </a:r>
            <a:r>
              <a:rPr lang="de-D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MR </a:t>
            </a:r>
            <a:r>
              <a:rPr lang="de-DE" sz="36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endParaRPr lang="en-US" sz="3600" dirty="0"/>
          </a:p>
        </p:txBody>
      </p:sp>
      <p:sp>
        <p:nvSpPr>
          <p:cNvPr id="9" name="Titel 3"/>
          <p:cNvSpPr txBox="1">
            <a:spLocks/>
          </p:cNvSpPr>
          <p:nvPr/>
        </p:nvSpPr>
        <p:spPr>
          <a:xfrm>
            <a:off x="372272" y="1179465"/>
            <a:ext cx="7388580" cy="4850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685783" rtl="0" eaLnBrk="1" latinLnBrk="0" hangingPunct="1">
              <a:spcBef>
                <a:spcPct val="0"/>
              </a:spcBef>
              <a:buNone/>
              <a:defRPr sz="3300" kern="1200">
                <a:solidFill>
                  <a:srgbClr val="0033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de-DE" sz="24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Pulseq</a:t>
            </a:r>
            <a:r>
              <a:rPr lang="de-DE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in a Browser </a:t>
            </a:r>
            <a:r>
              <a:rPr lang="de-DE" sz="24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de-DE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Basic </a:t>
            </a:r>
            <a:r>
              <a:rPr lang="de-DE" sz="2400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Sequences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0" y="4774168"/>
            <a:ext cx="2081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9305C"/>
                </a:solidFill>
                <a:latin typeface="Calibri" panose="020F0502020204030204" pitchFamily="34" charset="0"/>
              </a:rPr>
              <a:t>moritz.zaiss@fau.de</a:t>
            </a:r>
          </a:p>
        </p:txBody>
      </p:sp>
      <p:sp>
        <p:nvSpPr>
          <p:cNvPr id="13" name="Rechteck 12"/>
          <p:cNvSpPr/>
          <p:nvPr/>
        </p:nvSpPr>
        <p:spPr>
          <a:xfrm>
            <a:off x="5548292" y="4758804"/>
            <a:ext cx="3670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19305C"/>
                </a:solidFill>
                <a:latin typeface="Calibri" panose="020F0502020204030204" pitchFamily="34" charset="0"/>
              </a:rPr>
              <a:t>www.mr-physik.med.fau.de/ag-zaiss</a:t>
            </a:r>
            <a:endParaRPr lang="en-US" dirty="0">
              <a:solidFill>
                <a:srgbClr val="19305C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4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– Define Pulses and ADC objects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10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3" y="632173"/>
            <a:ext cx="5176838" cy="4252143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386553" y="867944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FF0000"/>
                </a:solidFill>
              </a:rPr>
              <a:t>Make_sinc_pulse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026039" y="3306214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FF0000"/>
                </a:solidFill>
              </a:rPr>
              <a:t>Make_adc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273" y="1024106"/>
            <a:ext cx="2656483" cy="1959966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t="1" b="4708"/>
          <a:stretch/>
        </p:blipFill>
        <p:spPr>
          <a:xfrm>
            <a:off x="3333213" y="3753123"/>
            <a:ext cx="5649341" cy="6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– Construct FID Sequence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11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r="12676"/>
          <a:stretch/>
        </p:blipFill>
        <p:spPr>
          <a:xfrm>
            <a:off x="283845" y="610552"/>
            <a:ext cx="4973955" cy="13620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b="49703"/>
          <a:stretch/>
        </p:blipFill>
        <p:spPr>
          <a:xfrm>
            <a:off x="283845" y="1972627"/>
            <a:ext cx="4981575" cy="128873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369" y="2732410"/>
            <a:ext cx="3056321" cy="217880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/>
          <a:srcRect t="1976"/>
          <a:stretch/>
        </p:blipFill>
        <p:spPr>
          <a:xfrm>
            <a:off x="5556250" y="518160"/>
            <a:ext cx="3139440" cy="222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– </a:t>
            </a:r>
            <a:r>
              <a:rPr lang="en-US" dirty="0" err="1" smtClean="0"/>
              <a:t>check_timing</a:t>
            </a:r>
            <a:r>
              <a:rPr lang="en-US" dirty="0" smtClean="0"/>
              <a:t>    if passed: </a:t>
            </a:r>
            <a:r>
              <a:rPr lang="en-US" dirty="0" err="1" smtClean="0"/>
              <a:t>seq.write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12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r="1507"/>
          <a:stretch/>
        </p:blipFill>
        <p:spPr>
          <a:xfrm>
            <a:off x="363855" y="629602"/>
            <a:ext cx="6097905" cy="21621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18" y="2791777"/>
            <a:ext cx="6186387" cy="19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E9C93-43BB-427D-BAED-6E64D055AC3E}" type="datetime1">
              <a:rPr lang="de-DE" smtClean="0"/>
              <a:pPr/>
              <a:t>07.02.2024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uppieren 10"/>
          <p:cNvGrpSpPr/>
          <p:nvPr/>
        </p:nvGrpSpPr>
        <p:grpSpPr>
          <a:xfrm>
            <a:off x="617220" y="548161"/>
            <a:ext cx="7216140" cy="4169319"/>
            <a:chOff x="617220" y="548161"/>
            <a:chExt cx="7216140" cy="416931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14" r="-12680"/>
            <a:stretch/>
          </p:blipFill>
          <p:spPr>
            <a:xfrm>
              <a:off x="617220" y="548161"/>
              <a:ext cx="7216140" cy="4169319"/>
            </a:xfrm>
            <a:prstGeom prst="rect">
              <a:avLst/>
            </a:prstGeom>
          </p:spPr>
        </p:pic>
        <p:sp>
          <p:nvSpPr>
            <p:cNvPr id="10" name="Rechteck 9"/>
            <p:cNvSpPr/>
            <p:nvPr/>
          </p:nvSpPr>
          <p:spPr>
            <a:xfrm>
              <a:off x="5394960" y="1196340"/>
              <a:ext cx="1897380" cy="2720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07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– </a:t>
            </a:r>
            <a:r>
              <a:rPr lang="en-US" dirty="0"/>
              <a:t>MR-zero simulation (simple)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14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8" y="639128"/>
            <a:ext cx="8374380" cy="348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– MR-zero simulation (simple)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15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8" y="639128"/>
            <a:ext cx="8374380" cy="348519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481" y="2113663"/>
            <a:ext cx="4210050" cy="278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Limitations</a:t>
            </a:r>
            <a:r>
              <a:rPr lang="de-DE" dirty="0" smtClean="0"/>
              <a:t> of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simulation</a:t>
            </a:r>
            <a:endParaRPr lang="en-US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3"/>
          </p:nvPr>
        </p:nvSpPr>
        <p:spPr>
          <a:xfrm>
            <a:off x="277137" y="592972"/>
            <a:ext cx="8748000" cy="413078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Phase Distribution Graph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EPG-based simulation </a:t>
            </a:r>
          </a:p>
          <a:p>
            <a:pPr marL="82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</a:t>
            </a:r>
            <a:r>
              <a:rPr lang="en-US" sz="1400" b="0" dirty="0" smtClean="0"/>
              <a:t>ull echo shape </a:t>
            </a:r>
            <a:endParaRPr lang="en-US" sz="1400" dirty="0"/>
          </a:p>
          <a:p>
            <a:pPr marL="82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full encoding</a:t>
            </a:r>
            <a:endParaRPr lang="en-US" sz="1800" dirty="0"/>
          </a:p>
          <a:p>
            <a:pPr marL="825750" lvl="1" indent="-285750">
              <a:buFont typeface="Arial" panose="020B0604020202020204" pitchFamily="34" charset="0"/>
              <a:buChar char="•"/>
            </a:pPr>
            <a:r>
              <a:rPr lang="en-US" sz="1400" b="0" dirty="0" smtClean="0"/>
              <a:t>arbitrary timing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smtClean="0"/>
              <a:t>Instantaneous </a:t>
            </a:r>
            <a:r>
              <a:rPr lang="en-US" sz="1800" b="0" dirty="0"/>
              <a:t>pulses </a:t>
            </a:r>
            <a:r>
              <a:rPr lang="en-US" sz="1600" b="0" dirty="0" smtClean="0"/>
              <a:t>(center pulse assumed)</a:t>
            </a:r>
            <a:endParaRPr lang="en-US" sz="1600" b="0" dirty="0"/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no slice profile, no rf off-resonance</a:t>
            </a:r>
            <a:r>
              <a:rPr lang="en-US" sz="1600" dirty="0" smtClean="0"/>
              <a:t>, no SMS    </a:t>
            </a:r>
            <a:r>
              <a:rPr lang="en-US" sz="1400" dirty="0" smtClean="0"/>
              <a:t>-&gt;</a:t>
            </a:r>
            <a:r>
              <a:rPr lang="en-US" sz="1400" dirty="0" err="1" smtClean="0"/>
              <a:t>mr.simRf.m</a:t>
            </a:r>
            <a:r>
              <a:rPr lang="en-US" sz="1400" dirty="0" smtClean="0"/>
              <a:t>   -&gt;Tony </a:t>
            </a:r>
            <a:r>
              <a:rPr lang="en-US" sz="1400" dirty="0" err="1" smtClean="0"/>
              <a:t>Stöcker</a:t>
            </a:r>
            <a:endParaRPr lang="en-US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0" indent="0">
              <a:buNone/>
            </a:pPr>
            <a:endParaRPr lang="en-US" sz="18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err="1" smtClean="0"/>
              <a:t>Pulseq</a:t>
            </a:r>
            <a:r>
              <a:rPr lang="en-US" sz="1800" b="0" dirty="0" smtClean="0"/>
              <a:t> standard &gt;1.2 required, tested until 1.4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618" y="872153"/>
            <a:ext cx="840332" cy="1101051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7773571" y="1973204"/>
            <a:ext cx="2657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Jonathan Endres</a:t>
            </a:r>
          </a:p>
        </p:txBody>
      </p:sp>
      <p:sp>
        <p:nvSpPr>
          <p:cNvPr id="6" name="Rechteck 5"/>
          <p:cNvSpPr/>
          <p:nvPr/>
        </p:nvSpPr>
        <p:spPr>
          <a:xfrm>
            <a:off x="204788" y="4523702"/>
            <a:ext cx="8264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Endres J, Dang N, Glang F, Loktyushin A, Weinmüller S, Zaiss M. 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Phase </a:t>
            </a:r>
            <a:r>
              <a:rPr lang="en-US" sz="1000" dirty="0"/>
              <a:t>distribution graphs for differentiable and efficient simulations of arbitrary MRI sequences. In: Proc. </a:t>
            </a:r>
            <a:r>
              <a:rPr lang="en-US" sz="1000" dirty="0" smtClean="0"/>
              <a:t>ISMRM 30, 2022 </a:t>
            </a:r>
            <a:endParaRPr lang="en-US" sz="1000" dirty="0"/>
          </a:p>
        </p:txBody>
      </p:sp>
      <p:pic>
        <p:nvPicPr>
          <p:cNvPr id="11" name="Grafik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" r="61494" b="29951"/>
          <a:stretch/>
        </p:blipFill>
        <p:spPr bwMode="auto">
          <a:xfrm>
            <a:off x="5883281" y="988080"/>
            <a:ext cx="1838843" cy="118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904" y="953632"/>
            <a:ext cx="2734776" cy="122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0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Limitations</a:t>
            </a:r>
            <a:endParaRPr lang="en-US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3"/>
          </p:nvPr>
        </p:nvSpPr>
        <p:spPr>
          <a:xfrm>
            <a:off x="396000" y="690395"/>
            <a:ext cx="8748000" cy="41307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smtClean="0"/>
              <a:t>PD, T1, T2, T2’, D(isotropic), B0, B1  (all static)</a:t>
            </a:r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</a:t>
            </a:r>
            <a:r>
              <a:rPr lang="en-US" sz="1600" dirty="0" smtClean="0"/>
              <a:t>ompartments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smtClean="0"/>
              <a:t>1D/2D/3D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smtClean="0"/>
              <a:t>Differentiable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5589154" y="505653"/>
            <a:ext cx="3554846" cy="1503647"/>
            <a:chOff x="5759422" y="587634"/>
            <a:chExt cx="3677514" cy="1555534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/>
            <a:srcRect b="66170"/>
            <a:stretch/>
          </p:blipFill>
          <p:spPr>
            <a:xfrm>
              <a:off x="5759422" y="587634"/>
              <a:ext cx="2753957" cy="774507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 rotWithShape="1">
            <a:blip r:embed="rId2"/>
            <a:srcRect l="4474" t="32957" r="65528" b="33989"/>
            <a:stretch/>
          </p:blipFill>
          <p:spPr>
            <a:xfrm>
              <a:off x="8532298" y="605395"/>
              <a:ext cx="826115" cy="756746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2"/>
            <a:srcRect l="4409" t="66108" r="-916" b="62"/>
            <a:stretch/>
          </p:blipFill>
          <p:spPr>
            <a:xfrm>
              <a:off x="6779173" y="1368661"/>
              <a:ext cx="2657763" cy="774507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2"/>
            <a:srcRect l="33785" t="34334" r="33049" b="33956"/>
            <a:stretch/>
          </p:blipFill>
          <p:spPr>
            <a:xfrm>
              <a:off x="5815374" y="1393560"/>
              <a:ext cx="913349" cy="725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95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429" y="200578"/>
            <a:ext cx="3259571" cy="33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Features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Limitations</a:t>
            </a:r>
            <a:endParaRPr lang="en-US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748000" cy="41307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smtClean="0"/>
              <a:t>PD, T1, T2, T2’, D(isotropic), B0, B1  (all static)</a:t>
            </a:r>
          </a:p>
          <a:p>
            <a:pPr marL="8829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</a:t>
            </a:r>
            <a:r>
              <a:rPr lang="en-US" sz="1600" dirty="0" smtClean="0"/>
              <a:t>ompartments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smtClean="0"/>
              <a:t>1D/2D/3D possible, mimicking MRS is possible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Differentiable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smtClean="0"/>
              <a:t>Faster than </a:t>
            </a:r>
            <a:r>
              <a:rPr lang="en-US" sz="1800" b="0" dirty="0" err="1" smtClean="0"/>
              <a:t>isochromat</a:t>
            </a:r>
            <a:r>
              <a:rPr lang="en-US" sz="1800" b="0" dirty="0" smtClean="0"/>
              <a:t>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smtClean="0"/>
              <a:t>EPG </a:t>
            </a:r>
            <a:r>
              <a:rPr lang="en-US" sz="1800" b="0" dirty="0"/>
              <a:t>state analysis possible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 smtClean="0"/>
              <a:t>Recon</a:t>
            </a:r>
            <a:r>
              <a:rPr lang="en-US" sz="1800" b="0" dirty="0"/>
              <a:t>: </a:t>
            </a:r>
            <a:r>
              <a:rPr lang="en-US" sz="1800" b="0" dirty="0" err="1"/>
              <a:t>Adjoint</a:t>
            </a:r>
            <a:r>
              <a:rPr lang="en-US" sz="1800" b="0" dirty="0"/>
              <a:t>, FFT, soon: GRAPPA/SENSE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pic>
        <p:nvPicPr>
          <p:cNvPr id="17" name="Grafik 1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4" t="8272" r="15541" b="38241"/>
          <a:stretch/>
        </p:blipFill>
        <p:spPr bwMode="auto">
          <a:xfrm>
            <a:off x="5903611" y="3353285"/>
            <a:ext cx="1504424" cy="1421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feld 17"/>
          <p:cNvSpPr txBox="1"/>
          <p:nvPr/>
        </p:nvSpPr>
        <p:spPr>
          <a:xfrm>
            <a:off x="6385070" y="3120817"/>
            <a:ext cx="2692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bSSFP</a:t>
            </a:r>
            <a:endParaRPr lang="en-US" sz="1100" dirty="0"/>
          </a:p>
        </p:txBody>
      </p:sp>
      <p:sp>
        <p:nvSpPr>
          <p:cNvPr id="16" name="Textfeld 15"/>
          <p:cNvSpPr txBox="1"/>
          <p:nvPr/>
        </p:nvSpPr>
        <p:spPr>
          <a:xfrm>
            <a:off x="7956299" y="3120817"/>
            <a:ext cx="2071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RARE</a:t>
            </a:r>
            <a:endParaRPr lang="en-US" sz="1100" dirty="0"/>
          </a:p>
        </p:txBody>
      </p:sp>
      <p:sp>
        <p:nvSpPr>
          <p:cNvPr id="6" name="Rechteck 5"/>
          <p:cNvSpPr/>
          <p:nvPr/>
        </p:nvSpPr>
        <p:spPr>
          <a:xfrm>
            <a:off x="6323824" y="2891036"/>
            <a:ext cx="2380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phase graphs:  </a:t>
            </a:r>
            <a:r>
              <a:rPr lang="en-US" sz="1400" dirty="0" err="1"/>
              <a:t>graph.plot</a:t>
            </a:r>
            <a:r>
              <a:rPr lang="en-US" sz="1400" dirty="0"/>
              <a:t>() 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075" y="3428594"/>
            <a:ext cx="1605884" cy="133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0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 </a:t>
            </a:r>
            <a:r>
              <a:rPr lang="de-DE" dirty="0" err="1" smtClean="0"/>
              <a:t>enables</a:t>
            </a:r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1961085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800" dirty="0" smtClean="0"/>
              <a:t>… fast feedback to find bugs / new techniques.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 smtClean="0"/>
              <a:t>… to solve more mistakes before a real scan.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dirty="0" smtClean="0"/>
              <a:t>… to understand artifacts </a:t>
            </a:r>
            <a:r>
              <a:rPr lang="en-US" sz="1600" dirty="0" smtClean="0"/>
              <a:t>(encoded/non-encoded/recon-related)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8" name="Picture 2" descr="https://lh7-us.googleusercontent.com/RVnzZvgw5pJCazrKwZSbYQ29ZOyp808XmE-PZMAMcJcOYeCxY4drdr1-19T-qH81EedkUmYIbhWFO2tme-nj8OxssG9cs9q-2R8ZfpJW2fg07nYoKWItR1P8SGxM63D95qNwgQKXbobMUP5a73Vzujw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8" t="4520" r="5861" b="54023"/>
          <a:stretch/>
        </p:blipFill>
        <p:spPr bwMode="auto">
          <a:xfrm flipH="1">
            <a:off x="709634" y="2850292"/>
            <a:ext cx="1433032" cy="161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/>
          <p:cNvSpPr txBox="1"/>
          <p:nvPr/>
        </p:nvSpPr>
        <p:spPr>
          <a:xfrm>
            <a:off x="955508" y="245218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SE-EPI</a:t>
            </a:r>
            <a:endParaRPr lang="en-US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/>
          <a:srcRect l="73334" t="64900" r="11071" b="6377"/>
          <a:stretch/>
        </p:blipFill>
        <p:spPr>
          <a:xfrm>
            <a:off x="4257762" y="2498293"/>
            <a:ext cx="1607963" cy="2046874"/>
          </a:xfrm>
          <a:prstGeom prst="rect">
            <a:avLst/>
          </a:prstGeom>
        </p:spPr>
      </p:pic>
      <p:pic>
        <p:nvPicPr>
          <p:cNvPr id="22" name="Grafik 2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t="12578" r="77534" b="64849"/>
          <a:stretch/>
        </p:blipFill>
        <p:spPr bwMode="auto">
          <a:xfrm>
            <a:off x="2453434" y="2836044"/>
            <a:ext cx="1515762" cy="170912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feld 22"/>
          <p:cNvSpPr txBox="1"/>
          <p:nvPr/>
        </p:nvSpPr>
        <p:spPr>
          <a:xfrm>
            <a:off x="2395362" y="3972958"/>
            <a:ext cx="2413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</a:t>
            </a:r>
            <a:r>
              <a:rPr lang="en-US" sz="1200" b="1" dirty="0" smtClean="0">
                <a:solidFill>
                  <a:srgbClr val="FF0000"/>
                </a:solidFill>
              </a:rPr>
              <a:t>top band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741351" y="2452181"/>
            <a:ext cx="172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bSSFP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026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593899" y="3031787"/>
            <a:ext cx="351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endParaRPr lang="en-US" sz="28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8" b="35105"/>
          <a:stretch/>
        </p:blipFill>
        <p:spPr>
          <a:xfrm>
            <a:off x="3263278" y="887326"/>
            <a:ext cx="2708698" cy="1475449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632037" y="2435444"/>
            <a:ext cx="351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300144" y="887326"/>
            <a:ext cx="2843856" cy="2116224"/>
            <a:chOff x="217164" y="520062"/>
            <a:chExt cx="3679231" cy="2644524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217164" y="520062"/>
              <a:ext cx="3679231" cy="2644524"/>
              <a:chOff x="1645914" y="377186"/>
              <a:chExt cx="5852172" cy="4206370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026"/>
              <a:stretch/>
            </p:blipFill>
            <p:spPr>
              <a:xfrm>
                <a:off x="1645914" y="377186"/>
                <a:ext cx="5852172" cy="2851790"/>
              </a:xfrm>
              <a:prstGeom prst="rect">
                <a:avLst/>
              </a:prstGeom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67036"/>
              <a:stretch/>
            </p:blipFill>
            <p:spPr>
              <a:xfrm>
                <a:off x="1750688" y="3228976"/>
                <a:ext cx="5402586" cy="1354580"/>
              </a:xfrm>
              <a:prstGeom prst="rect">
                <a:avLst/>
              </a:prstGeom>
            </p:spPr>
          </p:pic>
        </p:grpSp>
        <p:sp>
          <p:nvSpPr>
            <p:cNvPr id="15" name="Rechteck 14"/>
            <p:cNvSpPr/>
            <p:nvPr/>
          </p:nvSpPr>
          <p:spPr>
            <a:xfrm>
              <a:off x="3505200" y="742950"/>
              <a:ext cx="390525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250087" y="517994"/>
            <a:ext cx="2865179" cy="2125244"/>
            <a:chOff x="250087" y="517994"/>
            <a:chExt cx="2865179" cy="212524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511" b="33891"/>
            <a:stretch/>
          </p:blipFill>
          <p:spPr>
            <a:xfrm>
              <a:off x="250087" y="846618"/>
              <a:ext cx="2865179" cy="1587482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1677843" y="2427794"/>
              <a:ext cx="4849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dirty="0" smtClean="0"/>
                <a:t> [s]</a:t>
              </a:r>
              <a:endParaRPr lang="en-US" sz="800" dirty="0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1606228" y="51799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FID</a:t>
              </a:r>
              <a:endParaRPr lang="en-US" dirty="0"/>
            </a:p>
          </p:txBody>
        </p:sp>
      </p:grpSp>
      <p:sp>
        <p:nvSpPr>
          <p:cNvPr id="18" name="Textfeld 17"/>
          <p:cNvSpPr txBox="1"/>
          <p:nvPr/>
        </p:nvSpPr>
        <p:spPr>
          <a:xfrm>
            <a:off x="4202432" y="52875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spin echo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7048196" y="5224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echo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– MR-zero simulation (advanced)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20</a:t>
            </a:fld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/>
          <a:srcRect b="41978"/>
          <a:stretch/>
        </p:blipFill>
        <p:spPr>
          <a:xfrm>
            <a:off x="349568" y="1117881"/>
            <a:ext cx="6518352" cy="353793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49568" y="620795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 object parameters </a:t>
            </a:r>
            <a:r>
              <a:rPr lang="en-US" dirty="0" err="1" smtClean="0"/>
              <a:t>obj_p</a:t>
            </a:r>
            <a:r>
              <a:rPr lang="en-US" dirty="0" smtClean="0"/>
              <a:t>  using brain phantom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9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– MR-zero simulation (advanced)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21</a:t>
            </a:fld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349568" y="62079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 object parameters </a:t>
            </a:r>
            <a:r>
              <a:rPr lang="en-US" dirty="0" err="1" smtClean="0"/>
              <a:t>obj_p</a:t>
            </a:r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9" y="990127"/>
            <a:ext cx="4557712" cy="385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– MR-zero simulation (advanced)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22</a:t>
            </a:fld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349568" y="620795"/>
            <a:ext cx="5711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Define object parameters </a:t>
            </a:r>
            <a:r>
              <a:rPr lang="en-US" dirty="0" err="1" smtClean="0"/>
              <a:t>obj_p</a:t>
            </a:r>
            <a:r>
              <a:rPr lang="en-US" dirty="0" smtClean="0"/>
              <a:t>  </a:t>
            </a:r>
            <a:r>
              <a:rPr lang="en-US" dirty="0"/>
              <a:t>using </a:t>
            </a:r>
            <a:r>
              <a:rPr lang="en-US" dirty="0" smtClean="0"/>
              <a:t>a pixel </a:t>
            </a:r>
            <a:r>
              <a:rPr lang="en-US" dirty="0"/>
              <a:t>phantom</a:t>
            </a:r>
          </a:p>
          <a:p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8" y="935634"/>
            <a:ext cx="8073286" cy="391830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49" y="2369819"/>
            <a:ext cx="4143899" cy="220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5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– MR-zero simulation (advanced)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23</a:t>
            </a:fld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349568" y="620795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and execute phase distribution graph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" y="1117881"/>
            <a:ext cx="78200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9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5877-6FFB-48CF-81E2-1DA04C12585E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24</a:t>
            </a:fld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-899160" y="-84430"/>
            <a:ext cx="6858000" cy="606028"/>
          </a:xfrm>
        </p:spPr>
        <p:txBody>
          <a:bodyPr/>
          <a:lstStyle/>
          <a:p>
            <a:r>
              <a:rPr lang="en-US" sz="3200" dirty="0" smtClean="0"/>
              <a:t>Play with the simulation!</a:t>
            </a:r>
            <a:endParaRPr lang="en-US" sz="3200" dirty="0"/>
          </a:p>
        </p:txBody>
      </p:sp>
      <p:sp>
        <p:nvSpPr>
          <p:cNvPr id="9" name="Textfeld 8"/>
          <p:cNvSpPr txBox="1"/>
          <p:nvPr/>
        </p:nvSpPr>
        <p:spPr>
          <a:xfrm>
            <a:off x="1184462" y="58549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dB0 10 Hz</a:t>
            </a:r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461" y="998074"/>
            <a:ext cx="2980790" cy="207182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086603" y="64813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dB0 100 Hz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40" y="1005694"/>
            <a:ext cx="2980160" cy="201979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58" y="1036174"/>
            <a:ext cx="2935976" cy="1981256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6439217" y="636362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dB0 1000 Hz, short T2*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 smtClean="0"/>
              <a:t> – </a:t>
            </a:r>
            <a:r>
              <a:rPr lang="de-DE" sz="2800" dirty="0" err="1" smtClean="0"/>
              <a:t>spin</a:t>
            </a:r>
            <a:r>
              <a:rPr lang="de-DE" sz="2800" dirty="0" smtClean="0"/>
              <a:t> echo</a:t>
            </a:r>
            <a:endParaRPr lang="en-US" sz="28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1800237" y="760868"/>
            <a:ext cx="4848140" cy="3552052"/>
            <a:chOff x="3263278" y="666326"/>
            <a:chExt cx="2708698" cy="1984562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648" b="35105"/>
            <a:stretch/>
          </p:blipFill>
          <p:spPr>
            <a:xfrm>
              <a:off x="3263278" y="887326"/>
              <a:ext cx="2708698" cy="1475449"/>
            </a:xfrm>
            <a:prstGeom prst="rect">
              <a:avLst/>
            </a:prstGeom>
          </p:spPr>
        </p:pic>
        <p:sp>
          <p:nvSpPr>
            <p:cNvPr id="11" name="Textfeld 10"/>
            <p:cNvSpPr txBox="1"/>
            <p:nvPr/>
          </p:nvSpPr>
          <p:spPr>
            <a:xfrm>
              <a:off x="4632037" y="2435444"/>
              <a:ext cx="351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dirty="0" smtClean="0"/>
                <a:t> [s]</a:t>
              </a:r>
              <a:endParaRPr lang="en-US" sz="8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4277577" y="666326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spin echo</a:t>
              </a:r>
              <a:endParaRPr lang="en-US" dirty="0"/>
            </a:p>
          </p:txBody>
        </p:sp>
      </p:grpSp>
      <p:sp>
        <p:nvSpPr>
          <p:cNvPr id="20" name="Textfeld 19"/>
          <p:cNvSpPr txBox="1"/>
          <p:nvPr/>
        </p:nvSpPr>
        <p:spPr>
          <a:xfrm>
            <a:off x="6873240" y="1315234"/>
            <a:ext cx="218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Two RF pulses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ADC event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Accurate timing!</a:t>
            </a:r>
          </a:p>
        </p:txBody>
      </p:sp>
    </p:spTree>
    <p:extLst>
      <p:ext uri="{BB962C8B-B14F-4D97-AF65-F5344CB8AC3E}">
        <p14:creationId xmlns:p14="http://schemas.microsoft.com/office/powerpoint/2010/main" val="43869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" y="696277"/>
            <a:ext cx="39433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" y="599122"/>
            <a:ext cx="7705725" cy="178117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882" y="599122"/>
            <a:ext cx="5708118" cy="38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13"/>
          <a:stretch/>
        </p:blipFill>
        <p:spPr>
          <a:xfrm>
            <a:off x="322897" y="714021"/>
            <a:ext cx="8435340" cy="35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8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13"/>
          <a:stretch/>
        </p:blipFill>
        <p:spPr>
          <a:xfrm>
            <a:off x="322897" y="714021"/>
            <a:ext cx="8435340" cy="3545559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1363979" y="835342"/>
            <a:ext cx="1003301" cy="3622358"/>
          </a:xfrm>
          <a:prstGeom prst="rect">
            <a:avLst/>
          </a:prstGeom>
          <a:noFill/>
          <a:ln>
            <a:solidFill>
              <a:srgbClr val="A3C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389823" y="835342"/>
            <a:ext cx="1005840" cy="3622358"/>
          </a:xfrm>
          <a:prstGeom prst="rect">
            <a:avLst/>
          </a:prstGeom>
          <a:noFill/>
          <a:ln>
            <a:solidFill>
              <a:srgbClr val="FFA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593899" y="3031787"/>
            <a:ext cx="351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endParaRPr lang="en-US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11" b="33891"/>
          <a:stretch/>
        </p:blipFill>
        <p:spPr>
          <a:xfrm>
            <a:off x="250087" y="846618"/>
            <a:ext cx="2865179" cy="1587482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677843" y="2427794"/>
            <a:ext cx="484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8" b="35105"/>
          <a:stretch/>
        </p:blipFill>
        <p:spPr>
          <a:xfrm>
            <a:off x="3263278" y="887326"/>
            <a:ext cx="2708698" cy="1475449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632037" y="2435444"/>
            <a:ext cx="351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300144" y="887326"/>
            <a:ext cx="2843856" cy="2116224"/>
            <a:chOff x="217164" y="520062"/>
            <a:chExt cx="3679231" cy="2644524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217164" y="520062"/>
              <a:ext cx="3679231" cy="2644524"/>
              <a:chOff x="1645914" y="377186"/>
              <a:chExt cx="5852172" cy="4206370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026"/>
              <a:stretch/>
            </p:blipFill>
            <p:spPr>
              <a:xfrm>
                <a:off x="1645914" y="377186"/>
                <a:ext cx="5852172" cy="2851790"/>
              </a:xfrm>
              <a:prstGeom prst="rect">
                <a:avLst/>
              </a:prstGeom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67036"/>
              <a:stretch/>
            </p:blipFill>
            <p:spPr>
              <a:xfrm>
                <a:off x="1750688" y="3228976"/>
                <a:ext cx="5402586" cy="1354580"/>
              </a:xfrm>
              <a:prstGeom prst="rect">
                <a:avLst/>
              </a:prstGeom>
            </p:spPr>
          </p:pic>
        </p:grpSp>
        <p:sp>
          <p:nvSpPr>
            <p:cNvPr id="15" name="Rechteck 14"/>
            <p:cNvSpPr/>
            <p:nvPr/>
          </p:nvSpPr>
          <p:spPr>
            <a:xfrm>
              <a:off x="3505200" y="742950"/>
              <a:ext cx="390525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1606228" y="5179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</a:t>
            </a:r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4202432" y="52875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spin echo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7048196" y="5224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echo</a:t>
            </a:r>
            <a:endParaRPr lang="en-US" dirty="0"/>
          </a:p>
        </p:txBody>
      </p:sp>
      <p:grpSp>
        <p:nvGrpSpPr>
          <p:cNvPr id="35" name="Gruppieren 34"/>
          <p:cNvGrpSpPr/>
          <p:nvPr/>
        </p:nvGrpSpPr>
        <p:grpSpPr>
          <a:xfrm>
            <a:off x="6351059" y="3003549"/>
            <a:ext cx="2625380" cy="858846"/>
            <a:chOff x="6351059" y="3003549"/>
            <a:chExt cx="2625380" cy="858846"/>
          </a:xfrm>
        </p:grpSpPr>
        <p:pic>
          <p:nvPicPr>
            <p:cNvPr id="33" name="Grafik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64" b="34177"/>
            <a:stretch/>
          </p:blipFill>
          <p:spPr>
            <a:xfrm>
              <a:off x="6351059" y="3003549"/>
              <a:ext cx="2625380" cy="679275"/>
            </a:xfrm>
            <a:prstGeom prst="rect">
              <a:avLst/>
            </a:prstGeom>
          </p:spPr>
        </p:pic>
        <p:sp>
          <p:nvSpPr>
            <p:cNvPr id="24" name="Trapezoid 23"/>
            <p:cNvSpPr/>
            <p:nvPr/>
          </p:nvSpPr>
          <p:spPr>
            <a:xfrm rot="10800000" flipV="1">
              <a:off x="7397180" y="3303622"/>
              <a:ext cx="151349" cy="241764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apezoid 26"/>
            <p:cNvSpPr/>
            <p:nvPr/>
          </p:nvSpPr>
          <p:spPr>
            <a:xfrm rot="10800000" flipV="1">
              <a:off x="7397179" y="3361208"/>
              <a:ext cx="151349" cy="184178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apezoid 27"/>
            <p:cNvSpPr/>
            <p:nvPr/>
          </p:nvSpPr>
          <p:spPr>
            <a:xfrm rot="10800000" flipV="1">
              <a:off x="7400522" y="3405187"/>
              <a:ext cx="151349" cy="140821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 rot="10800000" flipV="1">
              <a:off x="7400521" y="3452812"/>
              <a:ext cx="151349" cy="92573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 rot="10800000" flipV="1">
              <a:off x="7400519" y="3490912"/>
              <a:ext cx="151349" cy="54473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7546383" y="3646951"/>
              <a:ext cx="351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dirty="0" smtClean="0"/>
                <a:t> [s]</a:t>
              </a:r>
              <a:endParaRPr lang="en-US" sz="800" dirty="0"/>
            </a:p>
          </p:txBody>
        </p:sp>
      </p:grpSp>
      <p:sp>
        <p:nvSpPr>
          <p:cNvPr id="37" name="Textfeld 36"/>
          <p:cNvSpPr txBox="1"/>
          <p:nvPr/>
        </p:nvSpPr>
        <p:spPr>
          <a:xfrm>
            <a:off x="6671321" y="54967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8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13"/>
          <a:stretch/>
        </p:blipFill>
        <p:spPr>
          <a:xfrm>
            <a:off x="322897" y="714021"/>
            <a:ext cx="8435340" cy="3545559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1363979" y="835342"/>
            <a:ext cx="1003301" cy="3622358"/>
          </a:xfrm>
          <a:prstGeom prst="rect">
            <a:avLst/>
          </a:prstGeom>
          <a:noFill/>
          <a:ln>
            <a:solidFill>
              <a:srgbClr val="A3C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389823" y="835342"/>
            <a:ext cx="1005840" cy="3622358"/>
          </a:xfrm>
          <a:prstGeom prst="rect">
            <a:avLst/>
          </a:prstGeom>
          <a:noFill/>
          <a:ln>
            <a:solidFill>
              <a:srgbClr val="FFA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755500" y="4653092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Delay=0.15 </a:t>
            </a:r>
            <a:r>
              <a:rPr lang="en-US" sz="1600" dirty="0" err="1" smtClean="0"/>
              <a:t>ms</a:t>
            </a:r>
            <a:endParaRPr lang="en-US" sz="1600" dirty="0"/>
          </a:p>
        </p:txBody>
      </p:sp>
      <p:sp>
        <p:nvSpPr>
          <p:cNvPr id="5" name="Pfeil nach rechts 4"/>
          <p:cNvSpPr/>
          <p:nvPr/>
        </p:nvSpPr>
        <p:spPr>
          <a:xfrm rot="16200000">
            <a:off x="1019779" y="4161821"/>
            <a:ext cx="804992" cy="284230"/>
          </a:xfrm>
          <a:prstGeom prst="rightArrow">
            <a:avLst/>
          </a:prstGeom>
          <a:solidFill>
            <a:srgbClr val="3A8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422594" y="4652341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Delay=0.15 </a:t>
            </a:r>
            <a:r>
              <a:rPr lang="en-US" sz="1600" dirty="0" err="1" smtClean="0"/>
              <a:t>ms</a:t>
            </a:r>
            <a:endParaRPr lang="en-US" sz="1600" dirty="0"/>
          </a:p>
        </p:txBody>
      </p:sp>
      <p:sp>
        <p:nvSpPr>
          <p:cNvPr id="11" name="Pfeil nach rechts 10"/>
          <p:cNvSpPr/>
          <p:nvPr/>
        </p:nvSpPr>
        <p:spPr>
          <a:xfrm rot="14803120">
            <a:off x="2254413" y="4125085"/>
            <a:ext cx="804992" cy="284230"/>
          </a:xfrm>
          <a:prstGeom prst="rightArrow">
            <a:avLst/>
          </a:prstGeom>
          <a:solidFill>
            <a:srgbClr val="FFA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13"/>
          <a:stretch/>
        </p:blipFill>
        <p:spPr>
          <a:xfrm>
            <a:off x="322897" y="714021"/>
            <a:ext cx="8435340" cy="3545559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1363979" y="835342"/>
            <a:ext cx="1003301" cy="3622358"/>
          </a:xfrm>
          <a:prstGeom prst="rect">
            <a:avLst/>
          </a:prstGeom>
          <a:noFill/>
          <a:ln>
            <a:solidFill>
              <a:srgbClr val="A3C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389823" y="835342"/>
            <a:ext cx="1005840" cy="3622358"/>
          </a:xfrm>
          <a:prstGeom prst="rect">
            <a:avLst/>
          </a:prstGeom>
          <a:noFill/>
          <a:ln>
            <a:solidFill>
              <a:srgbClr val="FFA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755500" y="4653092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Delay=0.15 </a:t>
            </a:r>
            <a:r>
              <a:rPr lang="en-US" sz="1600" dirty="0" err="1" smtClean="0"/>
              <a:t>ms</a:t>
            </a:r>
            <a:endParaRPr lang="en-US" sz="1600" dirty="0"/>
          </a:p>
        </p:txBody>
      </p:sp>
      <p:sp>
        <p:nvSpPr>
          <p:cNvPr id="5" name="Pfeil nach rechts 4"/>
          <p:cNvSpPr/>
          <p:nvPr/>
        </p:nvSpPr>
        <p:spPr>
          <a:xfrm rot="16200000">
            <a:off x="1019779" y="4161821"/>
            <a:ext cx="804992" cy="284230"/>
          </a:xfrm>
          <a:prstGeom prst="rightArrow">
            <a:avLst/>
          </a:prstGeom>
          <a:solidFill>
            <a:srgbClr val="3A8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422594" y="4652341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Delay=0.15 </a:t>
            </a:r>
            <a:r>
              <a:rPr lang="en-US" sz="1600" dirty="0" err="1" smtClean="0"/>
              <a:t>ms</a:t>
            </a:r>
            <a:endParaRPr lang="en-US" sz="1600" dirty="0"/>
          </a:p>
        </p:txBody>
      </p:sp>
      <p:sp>
        <p:nvSpPr>
          <p:cNvPr id="11" name="Pfeil nach rechts 10"/>
          <p:cNvSpPr/>
          <p:nvPr/>
        </p:nvSpPr>
        <p:spPr>
          <a:xfrm rot="14803120">
            <a:off x="2254413" y="4125085"/>
            <a:ext cx="804992" cy="284230"/>
          </a:xfrm>
          <a:prstGeom prst="rightArrow">
            <a:avLst/>
          </a:prstGeom>
          <a:solidFill>
            <a:srgbClr val="FFA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/>
          <p:cNvGrpSpPr/>
          <p:nvPr/>
        </p:nvGrpSpPr>
        <p:grpSpPr>
          <a:xfrm>
            <a:off x="1926589" y="523521"/>
            <a:ext cx="1028700" cy="3218725"/>
            <a:chOff x="1926589" y="523521"/>
            <a:chExt cx="1028700" cy="3218725"/>
          </a:xfrm>
        </p:grpSpPr>
        <p:cxnSp>
          <p:nvCxnSpPr>
            <p:cNvPr id="12" name="Gerader Verbinder 11"/>
            <p:cNvCxnSpPr/>
            <p:nvPr/>
          </p:nvCxnSpPr>
          <p:spPr>
            <a:xfrm>
              <a:off x="1926589" y="52352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2955289" y="53114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/>
            <p:cNvSpPr txBox="1"/>
            <p:nvPr/>
          </p:nvSpPr>
          <p:spPr>
            <a:xfrm>
              <a:off x="1926589" y="527991"/>
              <a:ext cx="102870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/>
                <a:t>MinTE</a:t>
              </a:r>
              <a:r>
                <a:rPr lang="en-US" sz="1200" dirty="0" smtClean="0"/>
                <a:t>/2</a:t>
              </a:r>
              <a:endParaRPr lang="en-US" sz="12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954972" y="523521"/>
            <a:ext cx="1015048" cy="3218725"/>
            <a:chOff x="1926589" y="523521"/>
            <a:chExt cx="1028700" cy="3218725"/>
          </a:xfrm>
        </p:grpSpPr>
        <p:cxnSp>
          <p:nvCxnSpPr>
            <p:cNvPr id="20" name="Gerader Verbinder 19"/>
            <p:cNvCxnSpPr/>
            <p:nvPr/>
          </p:nvCxnSpPr>
          <p:spPr>
            <a:xfrm>
              <a:off x="1926589" y="52352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>
              <a:off x="2955289" y="53114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926589" y="527991"/>
              <a:ext cx="102870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/>
                <a:t>MinTE</a:t>
              </a:r>
              <a:r>
                <a:rPr lang="en-US" sz="1200" dirty="0" smtClean="0"/>
                <a:t>/2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60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13"/>
          <a:stretch/>
        </p:blipFill>
        <p:spPr>
          <a:xfrm>
            <a:off x="322897" y="714021"/>
            <a:ext cx="8435340" cy="3545559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4581524" y="531141"/>
            <a:ext cx="4562476" cy="4290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sp>
        <p:nvSpPr>
          <p:cNvPr id="2" name="Rechteck 1"/>
          <p:cNvSpPr/>
          <p:nvPr/>
        </p:nvSpPr>
        <p:spPr>
          <a:xfrm>
            <a:off x="1363979" y="835342"/>
            <a:ext cx="1003301" cy="3622358"/>
          </a:xfrm>
          <a:prstGeom prst="rect">
            <a:avLst/>
          </a:prstGeom>
          <a:noFill/>
          <a:ln>
            <a:solidFill>
              <a:srgbClr val="A3C7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/>
          <p:cNvSpPr/>
          <p:nvPr/>
        </p:nvSpPr>
        <p:spPr>
          <a:xfrm>
            <a:off x="2389823" y="835342"/>
            <a:ext cx="1005840" cy="3622358"/>
          </a:xfrm>
          <a:prstGeom prst="rect">
            <a:avLst/>
          </a:prstGeom>
          <a:noFill/>
          <a:ln>
            <a:solidFill>
              <a:srgbClr val="FFA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755500" y="4653092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Delay=0.15 </a:t>
            </a:r>
            <a:r>
              <a:rPr lang="en-US" sz="1600" dirty="0" err="1" smtClean="0"/>
              <a:t>ms</a:t>
            </a:r>
            <a:endParaRPr lang="en-US" sz="1600" dirty="0"/>
          </a:p>
        </p:txBody>
      </p:sp>
      <p:sp>
        <p:nvSpPr>
          <p:cNvPr id="5" name="Pfeil nach rechts 4"/>
          <p:cNvSpPr/>
          <p:nvPr/>
        </p:nvSpPr>
        <p:spPr>
          <a:xfrm rot="16200000">
            <a:off x="1019779" y="4161821"/>
            <a:ext cx="804992" cy="284230"/>
          </a:xfrm>
          <a:prstGeom prst="rightArrow">
            <a:avLst/>
          </a:prstGeom>
          <a:solidFill>
            <a:srgbClr val="3A8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>
            <a:off x="2422594" y="4652341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Delay=0.15 </a:t>
            </a:r>
            <a:r>
              <a:rPr lang="en-US" sz="1600" dirty="0" err="1" smtClean="0"/>
              <a:t>ms</a:t>
            </a:r>
            <a:endParaRPr lang="en-US" sz="1600" dirty="0"/>
          </a:p>
        </p:txBody>
      </p:sp>
      <p:sp>
        <p:nvSpPr>
          <p:cNvPr id="11" name="Pfeil nach rechts 10"/>
          <p:cNvSpPr/>
          <p:nvPr/>
        </p:nvSpPr>
        <p:spPr>
          <a:xfrm rot="14803120">
            <a:off x="2254413" y="4125085"/>
            <a:ext cx="804992" cy="284230"/>
          </a:xfrm>
          <a:prstGeom prst="rightArrow">
            <a:avLst/>
          </a:prstGeom>
          <a:solidFill>
            <a:srgbClr val="FFA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uppieren 17"/>
          <p:cNvGrpSpPr/>
          <p:nvPr/>
        </p:nvGrpSpPr>
        <p:grpSpPr>
          <a:xfrm>
            <a:off x="1926589" y="523521"/>
            <a:ext cx="1028700" cy="3218725"/>
            <a:chOff x="1926589" y="523521"/>
            <a:chExt cx="1028700" cy="3218725"/>
          </a:xfrm>
        </p:grpSpPr>
        <p:cxnSp>
          <p:nvCxnSpPr>
            <p:cNvPr id="12" name="Gerader Verbinder 11"/>
            <p:cNvCxnSpPr/>
            <p:nvPr/>
          </p:nvCxnSpPr>
          <p:spPr>
            <a:xfrm>
              <a:off x="1926589" y="52352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>
            <a:xfrm>
              <a:off x="2955289" y="53114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/>
            <p:cNvSpPr txBox="1"/>
            <p:nvPr/>
          </p:nvSpPr>
          <p:spPr>
            <a:xfrm>
              <a:off x="1926589" y="527991"/>
              <a:ext cx="102870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m</a:t>
              </a:r>
              <a:r>
                <a:rPr lang="en-US" sz="1200" dirty="0" err="1" smtClean="0"/>
                <a:t>inTE</a:t>
              </a:r>
              <a:r>
                <a:rPr lang="en-US" sz="1200" dirty="0" smtClean="0"/>
                <a:t>/2</a:t>
              </a:r>
              <a:endParaRPr lang="en-US" sz="12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2954972" y="523521"/>
            <a:ext cx="1015048" cy="3218725"/>
            <a:chOff x="1926589" y="523521"/>
            <a:chExt cx="1028700" cy="3218725"/>
          </a:xfrm>
        </p:grpSpPr>
        <p:cxnSp>
          <p:nvCxnSpPr>
            <p:cNvPr id="20" name="Gerader Verbinder 19"/>
            <p:cNvCxnSpPr/>
            <p:nvPr/>
          </p:nvCxnSpPr>
          <p:spPr>
            <a:xfrm>
              <a:off x="1926589" y="52352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>
              <a:off x="2955289" y="53114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/>
          </p:nvSpPr>
          <p:spPr>
            <a:xfrm>
              <a:off x="1926589" y="527991"/>
              <a:ext cx="102870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m</a:t>
              </a:r>
              <a:r>
                <a:rPr lang="en-US" sz="1200" dirty="0" err="1" smtClean="0"/>
                <a:t>inTE</a:t>
              </a:r>
              <a:r>
                <a:rPr lang="en-US" sz="1200" dirty="0" smtClean="0"/>
                <a:t>/2</a:t>
              </a:r>
              <a:endParaRPr lang="en-US" sz="1200" dirty="0"/>
            </a:p>
          </p:txBody>
        </p:sp>
      </p:grpSp>
      <p:sp>
        <p:nvSpPr>
          <p:cNvPr id="23" name="Rechteck 22"/>
          <p:cNvSpPr/>
          <p:nvPr/>
        </p:nvSpPr>
        <p:spPr>
          <a:xfrm>
            <a:off x="4797740" y="1138133"/>
            <a:ext cx="4572000" cy="23544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ct_ref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mr.calc_rf_center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rf_ref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 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050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rfex</a:t>
            </a:r>
            <a:r>
              <a:rPr lang="en-US" sz="105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center </a:t>
            </a:r>
            <a:r>
              <a:rPr lang="en-US" sz="105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time</a:t>
            </a:r>
          </a:p>
          <a:p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ct_ref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mr.calc_rf_center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rf_ref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)  </a:t>
            </a:r>
            <a:r>
              <a:rPr lang="en-US" sz="105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 </a:t>
            </a:r>
            <a:r>
              <a:rPr lang="en-US" sz="1050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rfref</a:t>
            </a:r>
            <a:r>
              <a:rPr lang="en-US" sz="105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</a:rPr>
              <a:t>center time</a:t>
            </a:r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minTE2 = </a:t>
            </a:r>
            <a:r>
              <a:rPr 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ct_ex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050" dirty="0" smtClean="0">
                <a:solidFill>
                  <a:srgbClr val="116644"/>
                </a:solidFill>
                <a:latin typeface="Courier New" panose="02070309020205020404" pitchFamily="49" charset="0"/>
              </a:rPr>
              <a:t>0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]+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ct_ref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050" dirty="0">
                <a:solidFill>
                  <a:srgbClr val="116644"/>
                </a:solidFill>
                <a:latin typeface="Courier New" panose="02070309020205020404" pitchFamily="49" charset="0"/>
              </a:rPr>
              <a:t>0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] + </a:t>
            </a:r>
            <a:r>
              <a:rPr lang="en-US" sz="1050" dirty="0" err="1">
                <a:solidFill>
                  <a:srgbClr val="000000"/>
                </a:solidFill>
                <a:latin typeface="Courier New" panose="02070309020205020404" pitchFamily="49" charset="0"/>
              </a:rPr>
              <a:t>rf_ref.delay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+ </a:t>
            </a:r>
            <a:r>
              <a:rPr 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rf_ex.ringdown_time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= 0.5 </a:t>
            </a:r>
            <a:r>
              <a:rPr 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ms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 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+ 0.5 </a:t>
            </a:r>
            <a:r>
              <a:rPr 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ms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+ 0.15 </a:t>
            </a:r>
            <a:r>
              <a:rPr 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ms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+ 30µs</a:t>
            </a:r>
          </a:p>
          <a:p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= 1.18 </a:t>
            </a:r>
            <a:r>
              <a:rPr lang="en-US" sz="105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ms</a:t>
            </a:r>
            <a:endParaRPr lang="en-US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05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684" y="3308261"/>
            <a:ext cx="3727588" cy="1066090"/>
          </a:xfrm>
          <a:prstGeom prst="rect">
            <a:avLst/>
          </a:prstGeom>
        </p:spPr>
      </p:pic>
      <p:sp>
        <p:nvSpPr>
          <p:cNvPr id="16" name="Gewitterblitz 15"/>
          <p:cNvSpPr/>
          <p:nvPr/>
        </p:nvSpPr>
        <p:spPr>
          <a:xfrm>
            <a:off x="5172793" y="3654135"/>
            <a:ext cx="597218" cy="667490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Gerader Verbinder 23"/>
          <p:cNvCxnSpPr/>
          <p:nvPr/>
        </p:nvCxnSpPr>
        <p:spPr>
          <a:xfrm>
            <a:off x="5836710" y="4321625"/>
            <a:ext cx="11049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9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3DD8-3AC4-4572-900D-DD26CD48F118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33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8" y="661077"/>
            <a:ext cx="5666847" cy="3824103"/>
          </a:xfrm>
          <a:prstGeom prst="rect">
            <a:avLst/>
          </a:prstGeom>
        </p:spPr>
      </p:pic>
      <p:grpSp>
        <p:nvGrpSpPr>
          <p:cNvPr id="8" name="Gruppieren 7"/>
          <p:cNvGrpSpPr/>
          <p:nvPr/>
        </p:nvGrpSpPr>
        <p:grpSpPr>
          <a:xfrm>
            <a:off x="1423668" y="797841"/>
            <a:ext cx="1570991" cy="3218725"/>
            <a:chOff x="1926589" y="523521"/>
            <a:chExt cx="1028700" cy="3218725"/>
          </a:xfrm>
        </p:grpSpPr>
        <p:cxnSp>
          <p:nvCxnSpPr>
            <p:cNvPr id="9" name="Gerader Verbinder 8"/>
            <p:cNvCxnSpPr/>
            <p:nvPr/>
          </p:nvCxnSpPr>
          <p:spPr>
            <a:xfrm>
              <a:off x="1926589" y="52352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>
            <a:xfrm>
              <a:off x="2955289" y="53114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/>
          </p:nvSpPr>
          <p:spPr>
            <a:xfrm>
              <a:off x="1926589" y="527991"/>
              <a:ext cx="102870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d1</a:t>
              </a:r>
              <a:endParaRPr lang="en-US" sz="1200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3251745" y="805461"/>
            <a:ext cx="1205956" cy="3218725"/>
            <a:chOff x="1926589" y="523521"/>
            <a:chExt cx="1028700" cy="3218725"/>
          </a:xfrm>
        </p:grpSpPr>
        <p:cxnSp>
          <p:nvCxnSpPr>
            <p:cNvPr id="17" name="Gerader Verbinder 16"/>
            <p:cNvCxnSpPr/>
            <p:nvPr/>
          </p:nvCxnSpPr>
          <p:spPr>
            <a:xfrm>
              <a:off x="1926589" y="52352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>
            <a:xfrm>
              <a:off x="2955289" y="531141"/>
              <a:ext cx="0" cy="32111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1926589" y="527991"/>
              <a:ext cx="102870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d2</a:t>
              </a:r>
              <a:endParaRPr lang="en-US" sz="1200" dirty="0"/>
            </a:p>
          </p:txBody>
        </p:sp>
      </p:grpSp>
      <p:sp>
        <p:nvSpPr>
          <p:cNvPr id="20" name="Rechteck 19"/>
          <p:cNvSpPr/>
          <p:nvPr/>
        </p:nvSpPr>
        <p:spPr>
          <a:xfrm>
            <a:off x="6080760" y="791084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d2 = minTE2+d1 </a:t>
            </a:r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ct_ref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200" dirty="0" smtClean="0">
                <a:solidFill>
                  <a:srgbClr val="116644"/>
                </a:solidFill>
                <a:latin typeface="Courier New" panose="02070309020205020404" pitchFamily="49" charset="0"/>
              </a:rPr>
              <a:t>0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] -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rf_ex.ringdown_time</a:t>
            </a:r>
            <a:endParaRPr lang="en-US" sz="12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adc.delay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Nread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*dwell/</a:t>
            </a:r>
            <a:r>
              <a:rPr lang="en-US" sz="1200" dirty="0">
                <a:solidFill>
                  <a:srgbClr val="116644"/>
                </a:solidFill>
                <a:latin typeface="Courier New" panose="02070309020205020404" pitchFamily="49" charset="0"/>
              </a:rPr>
              <a:t>2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6138972" y="2049301"/>
            <a:ext cx="19030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TE = 20e-3</a:t>
            </a:r>
          </a:p>
          <a:p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1 = TE/</a:t>
            </a:r>
            <a:r>
              <a:rPr lang="en-US" sz="1400" dirty="0" smtClean="0">
                <a:solidFill>
                  <a:srgbClr val="116644"/>
                </a:solidFill>
                <a:latin typeface="Courier New" panose="02070309020205020404" pitchFamily="49" charset="0"/>
              </a:rPr>
              <a:t>2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-minTE2</a:t>
            </a:r>
            <a:endParaRPr lang="en-US" sz="1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2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sp>
        <p:nvSpPr>
          <p:cNvPr id="2" name="Rechteck 1"/>
          <p:cNvSpPr/>
          <p:nvPr/>
        </p:nvSpPr>
        <p:spPr>
          <a:xfrm>
            <a:off x="7550259" y="791084"/>
            <a:ext cx="649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92D050"/>
                </a:solidFill>
                <a:latin typeface="Courier New" panose="02070309020205020404" pitchFamily="49" charset="0"/>
              </a:rPr>
              <a:t>#TE/2</a:t>
            </a:r>
            <a:endParaRPr lang="en-US" sz="1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76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B3DD8-3AC4-4572-900D-DD26CD48F118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-22630" y="4950000"/>
            <a:ext cx="6120000" cy="14435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34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3" y="1034457"/>
            <a:ext cx="5666847" cy="3824103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118477" y="504212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TE = 20e-3 s</a:t>
            </a:r>
          </a:p>
        </p:txBody>
      </p:sp>
      <p:sp>
        <p:nvSpPr>
          <p:cNvPr id="3" name="Geschweifte Klammer links 2"/>
          <p:cNvSpPr/>
          <p:nvPr/>
        </p:nvSpPr>
        <p:spPr>
          <a:xfrm rot="5400000">
            <a:off x="3550920" y="-910590"/>
            <a:ext cx="308610" cy="3638550"/>
          </a:xfrm>
          <a:prstGeom prst="leftBrace">
            <a:avLst>
              <a:gd name="adj1" fmla="val 2947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68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05" y="1059103"/>
            <a:ext cx="5550155" cy="381116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422" y="2255519"/>
            <a:ext cx="2786418" cy="1918791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50760" y="4950000"/>
            <a:ext cx="1080000" cy="144000"/>
          </a:xfrm>
        </p:spPr>
        <p:txBody>
          <a:bodyPr/>
          <a:lstStyle/>
          <a:p>
            <a:fld id="{B8DB3DD8-3AC4-4572-900D-DD26CD48F118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-53110" y="4950000"/>
            <a:ext cx="6120000" cy="14435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35</a:t>
            </a:fld>
            <a:endParaRPr lang="en-US"/>
          </a:p>
        </p:txBody>
      </p:sp>
      <p:sp>
        <p:nvSpPr>
          <p:cNvPr id="21" name="Rechteck 20"/>
          <p:cNvSpPr/>
          <p:nvPr/>
        </p:nvSpPr>
        <p:spPr>
          <a:xfrm>
            <a:off x="3087997" y="504212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TE = 20e-3 s</a:t>
            </a:r>
          </a:p>
        </p:txBody>
      </p:sp>
      <p:sp>
        <p:nvSpPr>
          <p:cNvPr id="3" name="Geschweifte Klammer links 2"/>
          <p:cNvSpPr/>
          <p:nvPr/>
        </p:nvSpPr>
        <p:spPr>
          <a:xfrm rot="5400000">
            <a:off x="3520440" y="-910590"/>
            <a:ext cx="308610" cy="3638550"/>
          </a:xfrm>
          <a:prstGeom prst="leftBrace">
            <a:avLst>
              <a:gd name="adj1" fmla="val 29475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6628915" y="3851910"/>
            <a:ext cx="19583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127A-5691-405F-933E-A5A3EBD74051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36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705571"/>
            <a:ext cx="7313127" cy="4095029"/>
          </a:xfrm>
          <a:prstGeom prst="rect">
            <a:avLst/>
          </a:prstGeom>
        </p:spPr>
      </p:pic>
      <p:sp>
        <p:nvSpPr>
          <p:cNvPr id="8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436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127A-5691-405F-933E-A5A3EBD74051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37</a:t>
            </a:fld>
            <a:endParaRPr lang="en-US"/>
          </a:p>
        </p:txBody>
      </p:sp>
      <p:sp>
        <p:nvSpPr>
          <p:cNvPr id="8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</a:t>
            </a:r>
            <a:endParaRPr lang="en-US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" y="1201329"/>
            <a:ext cx="3845243" cy="197643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1325880" y="83199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Naïve spin echo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528407" y="83199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Correct spin echo</a:t>
            </a:r>
            <a:endParaRPr lang="en-US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50" y="1178470"/>
            <a:ext cx="3848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0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127A-5691-405F-933E-A5A3EBD74051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38</a:t>
            </a:fld>
            <a:endParaRPr lang="en-US"/>
          </a:p>
        </p:txBody>
      </p:sp>
      <p:sp>
        <p:nvSpPr>
          <p:cNvPr id="8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/>
              <a:t> – </a:t>
            </a:r>
            <a:r>
              <a:rPr lang="de-DE" sz="2800" dirty="0" err="1"/>
              <a:t>spin</a:t>
            </a:r>
            <a:r>
              <a:rPr lang="de-DE" sz="2800" dirty="0"/>
              <a:t> </a:t>
            </a:r>
            <a:r>
              <a:rPr lang="de-DE" sz="2800" dirty="0" smtClean="0"/>
              <a:t>echo  - </a:t>
            </a:r>
            <a:r>
              <a:rPr lang="de-DE" sz="2800" dirty="0" err="1" smtClean="0"/>
              <a:t>let‘s</a:t>
            </a:r>
            <a:r>
              <a:rPr lang="de-DE" sz="2800" dirty="0" smtClean="0"/>
              <a:t> </a:t>
            </a:r>
            <a:r>
              <a:rPr lang="de-DE" sz="2800" dirty="0" err="1" smtClean="0"/>
              <a:t>play</a:t>
            </a:r>
            <a:endParaRPr lang="en-US" sz="2800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3" y="753207"/>
            <a:ext cx="3174327" cy="217973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30" y="791893"/>
            <a:ext cx="3115440" cy="210236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301734" y="457801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dB0=10 </a:t>
            </a:r>
            <a:r>
              <a:rPr lang="en-US" dirty="0"/>
              <a:t>H</a:t>
            </a:r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4158531" y="44732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dB0=1000 </a:t>
            </a:r>
            <a:r>
              <a:rPr lang="en-US" dirty="0"/>
              <a:t>H</a:t>
            </a:r>
            <a:r>
              <a:rPr lang="en-US" dirty="0" smtClean="0"/>
              <a:t>z</a:t>
            </a:r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7" y="804273"/>
            <a:ext cx="3063219" cy="2067122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6829150" y="493041"/>
            <a:ext cx="1781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minTE</a:t>
            </a:r>
            <a:r>
              <a:rPr lang="en-US" dirty="0" smtClean="0"/>
              <a:t> + ADC/2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9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 smtClean="0"/>
              <a:t> - GRE</a:t>
            </a:r>
            <a:endParaRPr lang="en-US" sz="28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2188496" y="781006"/>
            <a:ext cx="3777175" cy="3619020"/>
            <a:chOff x="6300144" y="522451"/>
            <a:chExt cx="2843856" cy="2724780"/>
          </a:xfrm>
        </p:grpSpPr>
        <p:sp>
          <p:nvSpPr>
            <p:cNvPr id="8" name="Textfeld 7"/>
            <p:cNvSpPr txBox="1"/>
            <p:nvPr/>
          </p:nvSpPr>
          <p:spPr>
            <a:xfrm>
              <a:off x="7593899" y="3031787"/>
              <a:ext cx="351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dirty="0" smtClean="0"/>
                <a:t> [s]</a:t>
              </a:r>
              <a:endParaRPr lang="en-US" sz="800" dirty="0"/>
            </a:p>
          </p:txBody>
        </p:sp>
        <p:grpSp>
          <p:nvGrpSpPr>
            <p:cNvPr id="13" name="Gruppieren 12"/>
            <p:cNvGrpSpPr/>
            <p:nvPr/>
          </p:nvGrpSpPr>
          <p:grpSpPr>
            <a:xfrm>
              <a:off x="6300144" y="887326"/>
              <a:ext cx="2843856" cy="2116224"/>
              <a:chOff x="217164" y="520062"/>
              <a:chExt cx="3679231" cy="2644524"/>
            </a:xfrm>
          </p:grpSpPr>
          <p:grpSp>
            <p:nvGrpSpPr>
              <p:cNvPr id="14" name="Gruppieren 13"/>
              <p:cNvGrpSpPr/>
              <p:nvPr/>
            </p:nvGrpSpPr>
            <p:grpSpPr>
              <a:xfrm>
                <a:off x="217164" y="520062"/>
                <a:ext cx="3679231" cy="2644524"/>
                <a:chOff x="1645914" y="377186"/>
                <a:chExt cx="5852172" cy="4206370"/>
              </a:xfrm>
            </p:grpSpPr>
            <p:pic>
              <p:nvPicPr>
                <p:cNvPr id="16" name="Grafik 15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35026"/>
                <a:stretch/>
              </p:blipFill>
              <p:spPr>
                <a:xfrm>
                  <a:off x="1645914" y="377186"/>
                  <a:ext cx="5852172" cy="2851790"/>
                </a:xfrm>
                <a:prstGeom prst="rect">
                  <a:avLst/>
                </a:prstGeom>
              </p:spPr>
            </p:pic>
            <p:pic>
              <p:nvPicPr>
                <p:cNvPr id="17" name="Grafik 1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-1" b="67036"/>
                <a:stretch/>
              </p:blipFill>
              <p:spPr>
                <a:xfrm>
                  <a:off x="1750688" y="3228976"/>
                  <a:ext cx="5402586" cy="1354580"/>
                </a:xfrm>
                <a:prstGeom prst="rect">
                  <a:avLst/>
                </a:prstGeom>
              </p:spPr>
            </p:pic>
          </p:grpSp>
          <p:sp>
            <p:nvSpPr>
              <p:cNvPr id="15" name="Rechteck 14"/>
              <p:cNvSpPr/>
              <p:nvPr/>
            </p:nvSpPr>
            <p:spPr>
              <a:xfrm>
                <a:off x="3505200" y="742950"/>
                <a:ext cx="390525" cy="342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feld 18"/>
            <p:cNvSpPr txBox="1"/>
            <p:nvPr/>
          </p:nvSpPr>
          <p:spPr>
            <a:xfrm>
              <a:off x="7048196" y="522451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gradient echo</a:t>
              </a:r>
              <a:endParaRPr lang="en-US" dirty="0"/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5964982" y="1341265"/>
            <a:ext cx="2823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Rf pulse</a:t>
            </a:r>
          </a:p>
          <a:p>
            <a:pPr marL="342900" indent="-342900">
              <a:buAutoNum type="arabicPeriod"/>
            </a:pPr>
            <a:r>
              <a:rPr lang="en-US" dirty="0" smtClean="0"/>
              <a:t>ADC</a:t>
            </a:r>
          </a:p>
          <a:p>
            <a:pPr marL="342900" indent="-342900">
              <a:buAutoNum type="arabicPeriod"/>
            </a:pPr>
            <a:r>
              <a:rPr lang="en-US" dirty="0" smtClean="0"/>
              <a:t>Readout gradient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Rewinder</a:t>
            </a:r>
            <a:r>
              <a:rPr lang="en-US" dirty="0" smtClean="0"/>
              <a:t>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7593899" y="3031787"/>
            <a:ext cx="351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endParaRPr lang="en-US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11" b="33891"/>
          <a:stretch/>
        </p:blipFill>
        <p:spPr>
          <a:xfrm>
            <a:off x="250087" y="846618"/>
            <a:ext cx="2865179" cy="1587482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677843" y="2427794"/>
            <a:ext cx="4849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8" b="35105"/>
          <a:stretch/>
        </p:blipFill>
        <p:spPr>
          <a:xfrm>
            <a:off x="3263278" y="887326"/>
            <a:ext cx="2708698" cy="1475449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632037" y="2435444"/>
            <a:ext cx="351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6300144" y="887326"/>
            <a:ext cx="2843856" cy="2116224"/>
            <a:chOff x="217164" y="520062"/>
            <a:chExt cx="3679231" cy="2644524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217164" y="520062"/>
              <a:ext cx="3679231" cy="2644524"/>
              <a:chOff x="1645914" y="377186"/>
              <a:chExt cx="5852172" cy="4206370"/>
            </a:xfrm>
          </p:grpSpPr>
          <p:pic>
            <p:nvPicPr>
              <p:cNvPr id="16" name="Grafik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026"/>
              <a:stretch/>
            </p:blipFill>
            <p:spPr>
              <a:xfrm>
                <a:off x="1645914" y="377186"/>
                <a:ext cx="5852172" cy="2851790"/>
              </a:xfrm>
              <a:prstGeom prst="rect">
                <a:avLst/>
              </a:prstGeom>
            </p:spPr>
          </p:pic>
          <p:pic>
            <p:nvPicPr>
              <p:cNvPr id="17" name="Grafik 1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67036"/>
              <a:stretch/>
            </p:blipFill>
            <p:spPr>
              <a:xfrm>
                <a:off x="1750688" y="3228976"/>
                <a:ext cx="5402586" cy="1354580"/>
              </a:xfrm>
              <a:prstGeom prst="rect">
                <a:avLst/>
              </a:prstGeom>
            </p:spPr>
          </p:pic>
        </p:grpSp>
        <p:sp>
          <p:nvSpPr>
            <p:cNvPr id="15" name="Rechteck 14"/>
            <p:cNvSpPr/>
            <p:nvPr/>
          </p:nvSpPr>
          <p:spPr>
            <a:xfrm>
              <a:off x="3505200" y="742950"/>
              <a:ext cx="390525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1606228" y="5179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</a:t>
            </a:r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4202432" y="52875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spin echo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7048196" y="5224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echo</a:t>
            </a:r>
            <a:endParaRPr lang="en-US" dirty="0"/>
          </a:p>
        </p:txBody>
      </p:sp>
      <p:grpSp>
        <p:nvGrpSpPr>
          <p:cNvPr id="35" name="Gruppieren 34"/>
          <p:cNvGrpSpPr/>
          <p:nvPr/>
        </p:nvGrpSpPr>
        <p:grpSpPr>
          <a:xfrm>
            <a:off x="6351059" y="3003549"/>
            <a:ext cx="2625380" cy="858846"/>
            <a:chOff x="6351059" y="3003549"/>
            <a:chExt cx="2625380" cy="858846"/>
          </a:xfrm>
        </p:grpSpPr>
        <p:pic>
          <p:nvPicPr>
            <p:cNvPr id="33" name="Grafik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64" b="34177"/>
            <a:stretch/>
          </p:blipFill>
          <p:spPr>
            <a:xfrm>
              <a:off x="6351059" y="3003549"/>
              <a:ext cx="2625380" cy="679275"/>
            </a:xfrm>
            <a:prstGeom prst="rect">
              <a:avLst/>
            </a:prstGeom>
          </p:spPr>
        </p:pic>
        <p:sp>
          <p:nvSpPr>
            <p:cNvPr id="24" name="Trapezoid 23"/>
            <p:cNvSpPr/>
            <p:nvPr/>
          </p:nvSpPr>
          <p:spPr>
            <a:xfrm rot="10800000" flipV="1">
              <a:off x="7397180" y="3303622"/>
              <a:ext cx="151349" cy="241764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apezoid 26"/>
            <p:cNvSpPr/>
            <p:nvPr/>
          </p:nvSpPr>
          <p:spPr>
            <a:xfrm rot="10800000" flipV="1">
              <a:off x="7397179" y="3361208"/>
              <a:ext cx="151349" cy="184178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rapezoid 27"/>
            <p:cNvSpPr/>
            <p:nvPr/>
          </p:nvSpPr>
          <p:spPr>
            <a:xfrm rot="10800000" flipV="1">
              <a:off x="7400522" y="3405187"/>
              <a:ext cx="151349" cy="140821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/>
            <p:cNvSpPr/>
            <p:nvPr/>
          </p:nvSpPr>
          <p:spPr>
            <a:xfrm rot="10800000" flipV="1">
              <a:off x="7400521" y="3452812"/>
              <a:ext cx="151349" cy="92573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/>
            <p:cNvSpPr/>
            <p:nvPr/>
          </p:nvSpPr>
          <p:spPr>
            <a:xfrm rot="10800000" flipV="1">
              <a:off x="7400519" y="3490912"/>
              <a:ext cx="151349" cy="54473"/>
            </a:xfrm>
            <a:prstGeom prst="trapezoid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7546383" y="3646951"/>
              <a:ext cx="3513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dirty="0" smtClean="0"/>
                <a:t> [s]</a:t>
              </a:r>
              <a:endParaRPr lang="en-US" sz="800" dirty="0"/>
            </a:p>
          </p:txBody>
        </p:sp>
      </p:grpSp>
      <p:sp>
        <p:nvSpPr>
          <p:cNvPr id="36" name="Textfeld 35"/>
          <p:cNvSpPr txBox="1"/>
          <p:nvPr/>
        </p:nvSpPr>
        <p:spPr>
          <a:xfrm>
            <a:off x="520779" y="2774239"/>
            <a:ext cx="5484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 want to create these sequences in </a:t>
            </a:r>
            <a:r>
              <a:rPr lang="en-US" dirty="0" err="1" smtClean="0"/>
              <a:t>Pulseq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 want to do it in python using </a:t>
            </a:r>
            <a:r>
              <a:rPr lang="en-US" dirty="0" err="1" smtClean="0"/>
              <a:t>PyPulseq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 want to do it in a Browser using </a:t>
            </a:r>
            <a:br>
              <a:rPr lang="en-US" dirty="0" smtClean="0"/>
            </a:br>
            <a:r>
              <a:rPr lang="en-US" dirty="0" smtClean="0"/>
              <a:t>Google </a:t>
            </a:r>
            <a:r>
              <a:rPr lang="en-US" dirty="0" err="1" smtClean="0"/>
              <a:t>Colab</a:t>
            </a:r>
            <a:r>
              <a:rPr lang="en-US" dirty="0" smtClean="0"/>
              <a:t> Notebook / </a:t>
            </a:r>
            <a:r>
              <a:rPr lang="en-US" dirty="0" err="1" smtClean="0"/>
              <a:t>Jupyter</a:t>
            </a:r>
            <a:r>
              <a:rPr lang="en-US" dirty="0" smtClean="0"/>
              <a:t> Notebooks </a:t>
            </a:r>
            <a:endParaRPr lang="en-US" dirty="0"/>
          </a:p>
        </p:txBody>
      </p:sp>
      <p:sp>
        <p:nvSpPr>
          <p:cNvPr id="37" name="Textfeld 36"/>
          <p:cNvSpPr txBox="1"/>
          <p:nvPr/>
        </p:nvSpPr>
        <p:spPr>
          <a:xfrm>
            <a:off x="6671321" y="54967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2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/>
        </p:nvSpPr>
        <p:spPr>
          <a:xfrm>
            <a:off x="5808792" y="3045144"/>
            <a:ext cx="2295459" cy="725213"/>
          </a:xfrm>
          <a:prstGeom prst="trapezoid">
            <a:avLst>
              <a:gd name="adj" fmla="val 51087"/>
            </a:avLst>
          </a:prstGeom>
          <a:solidFill>
            <a:srgbClr val="F7F7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6186389" y="3045144"/>
            <a:ext cx="1532408" cy="7252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8757-98D2-49C6-8A87-DAF9CF1E2FD2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40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0" y="828707"/>
            <a:ext cx="3752850" cy="1190625"/>
          </a:xfrm>
          <a:prstGeom prst="rect">
            <a:avLst/>
          </a:prstGeom>
        </p:spPr>
      </p:pic>
      <p:sp>
        <p:nvSpPr>
          <p:cNvPr id="8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smtClean="0"/>
              <a:t>Basic Sequences - GRE</a:t>
            </a:r>
            <a:endParaRPr lang="en-US" sz="2800" dirty="0"/>
          </a:p>
        </p:txBody>
      </p:sp>
      <p:sp>
        <p:nvSpPr>
          <p:cNvPr id="9" name="Rechteck 8"/>
          <p:cNvSpPr/>
          <p:nvPr/>
        </p:nvSpPr>
        <p:spPr>
          <a:xfrm>
            <a:off x="475790" y="2125404"/>
            <a:ext cx="6902472" cy="2616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gx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mr.make_trapezoid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(channel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'x</a:t>
            </a:r>
            <a:r>
              <a:rPr lang="en-US" sz="11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flat_area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Nread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fov,flat_time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Nread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*dwell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75790" y="2976835"/>
            <a:ext cx="4572000" cy="1200329"/>
          </a:xfrm>
          <a:prstGeom prst="rect">
            <a:avLst/>
          </a:prstGeom>
          <a:solidFill>
            <a:srgbClr val="F7F7F7"/>
          </a:solidFill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CONSTRUCT SEQUENCE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a new sequence object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mr.Sequence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(system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seq.add_block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rf_ex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</a:rPr>
              <a:t>adc.delay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</a:rPr>
              <a:t>gx.rise_time</a:t>
            </a:r>
            <a:endParaRPr lang="en-US" sz="12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seq.add_block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adc</a:t>
            </a:r>
            <a:r>
              <a:rPr lang="en-US" sz="12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,gx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6480478" y="2604421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flat_time</a:t>
            </a:r>
            <a:endParaRPr lang="en-US" sz="1200" dirty="0"/>
          </a:p>
        </p:txBody>
      </p:sp>
      <p:sp>
        <p:nvSpPr>
          <p:cNvPr id="14" name="Rechteck 13"/>
          <p:cNvSpPr/>
          <p:nvPr/>
        </p:nvSpPr>
        <p:spPr>
          <a:xfrm>
            <a:off x="6380881" y="3223186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flat_area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6645457" y="3794510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385D8A"/>
                </a:solidFill>
                <a:latin typeface="Courier New" panose="02070309020205020404" pitchFamily="49" charset="0"/>
              </a:rPr>
              <a:t>area</a:t>
            </a:r>
            <a:endParaRPr lang="en-US" sz="1400" b="1" dirty="0">
              <a:solidFill>
                <a:srgbClr val="385D8A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480478" y="4376803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duration</a:t>
            </a:r>
            <a:endParaRPr lang="en-US" sz="1200" dirty="0"/>
          </a:p>
        </p:txBody>
      </p:sp>
      <p:sp>
        <p:nvSpPr>
          <p:cNvPr id="18" name="Geschweifte Klammer links 17"/>
          <p:cNvSpPr/>
          <p:nvPr/>
        </p:nvSpPr>
        <p:spPr>
          <a:xfrm rot="16200000">
            <a:off x="6843012" y="3121571"/>
            <a:ext cx="227023" cy="22954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eschweifte Klammer links 18"/>
          <p:cNvSpPr/>
          <p:nvPr/>
        </p:nvSpPr>
        <p:spPr>
          <a:xfrm rot="16200000" flipH="1">
            <a:off x="6895303" y="2177960"/>
            <a:ext cx="126342" cy="153326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5432797" y="295291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rise_time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701289" y="2945216"/>
            <a:ext cx="7328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fall_time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44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388CA-FC1D-4F41-8D99-64C5F86E6144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41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6" y="756745"/>
            <a:ext cx="4036494" cy="272390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71"/>
          <a:stretch/>
        </p:blipFill>
        <p:spPr>
          <a:xfrm>
            <a:off x="555981" y="3480653"/>
            <a:ext cx="3546565" cy="85801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83" y="756745"/>
            <a:ext cx="4066877" cy="279262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00"/>
          <a:stretch/>
        </p:blipFill>
        <p:spPr>
          <a:xfrm>
            <a:off x="4833134" y="3549373"/>
            <a:ext cx="3688624" cy="8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/>
        </p:nvSpPr>
        <p:spPr>
          <a:xfrm>
            <a:off x="5808792" y="3045144"/>
            <a:ext cx="2295459" cy="725213"/>
          </a:xfrm>
          <a:prstGeom prst="trapezoid">
            <a:avLst>
              <a:gd name="adj" fmla="val 51087"/>
            </a:avLst>
          </a:prstGeom>
          <a:solidFill>
            <a:srgbClr val="F7F7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>
          <a:xfrm>
            <a:off x="6186389" y="3045144"/>
            <a:ext cx="1532408" cy="72521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8757-98D2-49C6-8A87-DAF9CF1E2FD2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42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90" y="828707"/>
            <a:ext cx="3752850" cy="1190625"/>
          </a:xfrm>
          <a:prstGeom prst="rect">
            <a:avLst/>
          </a:prstGeom>
        </p:spPr>
      </p:pic>
      <p:sp>
        <p:nvSpPr>
          <p:cNvPr id="8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r>
              <a:rPr lang="de-DE" sz="2800" dirty="0" smtClean="0"/>
              <a:t> - GRE</a:t>
            </a:r>
            <a:endParaRPr lang="en-US" sz="2800" dirty="0"/>
          </a:p>
        </p:txBody>
      </p:sp>
      <p:sp>
        <p:nvSpPr>
          <p:cNvPr id="9" name="Rechteck 8"/>
          <p:cNvSpPr/>
          <p:nvPr/>
        </p:nvSpPr>
        <p:spPr>
          <a:xfrm>
            <a:off x="475790" y="2125404"/>
            <a:ext cx="6902472" cy="2616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gx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mr.make_trapezoid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(channel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'x</a:t>
            </a:r>
            <a:r>
              <a:rPr lang="en-US" sz="1100" dirty="0" smtClean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flat_area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Nread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fov,flat_time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Nread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*dwell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475790" y="2976835"/>
            <a:ext cx="4572000" cy="1384995"/>
          </a:xfrm>
          <a:prstGeom prst="rect">
            <a:avLst/>
          </a:prstGeom>
          <a:solidFill>
            <a:srgbClr val="F7F7F7"/>
          </a:solidFill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CONSTRUCT SEQUENCE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Create a new sequence object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seq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mr.Sequence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(system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</a:rPr>
              <a:t>seq.add_block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</a:rPr>
              <a:t>gx_pre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seq.add_block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rf_ex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</a:rPr>
              <a:t>adc.delay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</a:rPr>
              <a:t>=</a:t>
            </a:r>
            <a:r>
              <a:rPr lang="en-US" sz="1200" dirty="0" err="1">
                <a:solidFill>
                  <a:srgbClr val="FF0000"/>
                </a:solidFill>
                <a:latin typeface="Courier New" panose="02070309020205020404" pitchFamily="49" charset="0"/>
              </a:rPr>
              <a:t>gx.rise_time</a:t>
            </a:r>
            <a:endParaRPr lang="en-US" sz="1200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seq.add_block</a:t>
            </a:r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adc</a:t>
            </a:r>
            <a:r>
              <a:rPr lang="en-US" sz="12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,gx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6480478" y="2604421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flat_time</a:t>
            </a:r>
            <a:endParaRPr lang="en-US" sz="1200" dirty="0"/>
          </a:p>
        </p:txBody>
      </p:sp>
      <p:sp>
        <p:nvSpPr>
          <p:cNvPr id="14" name="Rechteck 13"/>
          <p:cNvSpPr/>
          <p:nvPr/>
        </p:nvSpPr>
        <p:spPr>
          <a:xfrm>
            <a:off x="6380881" y="3223186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</a:rPr>
              <a:t>flat_area</a:t>
            </a:r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6645457" y="3794510"/>
            <a:ext cx="614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385D8A"/>
                </a:solidFill>
                <a:latin typeface="Courier New" panose="02070309020205020404" pitchFamily="49" charset="0"/>
              </a:rPr>
              <a:t>area</a:t>
            </a:r>
            <a:endParaRPr lang="en-US" sz="1400" b="1" dirty="0">
              <a:solidFill>
                <a:srgbClr val="385D8A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6480478" y="4376803"/>
            <a:ext cx="9284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duration</a:t>
            </a:r>
            <a:endParaRPr lang="en-US" sz="1200" dirty="0"/>
          </a:p>
        </p:txBody>
      </p:sp>
      <p:sp>
        <p:nvSpPr>
          <p:cNvPr id="18" name="Geschweifte Klammer links 17"/>
          <p:cNvSpPr/>
          <p:nvPr/>
        </p:nvSpPr>
        <p:spPr>
          <a:xfrm rot="16200000">
            <a:off x="6843012" y="3121571"/>
            <a:ext cx="227023" cy="229546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eschweifte Klammer links 18"/>
          <p:cNvSpPr/>
          <p:nvPr/>
        </p:nvSpPr>
        <p:spPr>
          <a:xfrm rot="16200000" flipH="1">
            <a:off x="6895303" y="2177960"/>
            <a:ext cx="126342" cy="153326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 19"/>
          <p:cNvSpPr/>
          <p:nvPr/>
        </p:nvSpPr>
        <p:spPr>
          <a:xfrm>
            <a:off x="5432797" y="295291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rise_time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701289" y="2945216"/>
            <a:ext cx="7328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fall_time</a:t>
            </a:r>
            <a:endParaRPr lang="en-US" sz="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475342" y="2320446"/>
            <a:ext cx="7056815" cy="26161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gx_pre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=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mr.make_trapezoid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(channel=</a:t>
            </a:r>
            <a:r>
              <a:rPr lang="en-US" sz="1100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1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area=-</a:t>
            </a:r>
            <a:r>
              <a:rPr lang="en-US" sz="1100" dirty="0" err="1" smtClean="0">
                <a:solidFill>
                  <a:srgbClr val="FF0000"/>
                </a:solidFill>
                <a:latin typeface="Courier New" panose="02070309020205020404" pitchFamily="49" charset="0"/>
              </a:rPr>
              <a:t>gx.area</a:t>
            </a:r>
            <a:r>
              <a:rPr lang="en-US" sz="1100" dirty="0" smtClean="0">
                <a:solidFill>
                  <a:srgbClr val="FF0000"/>
                </a:solidFill>
                <a:latin typeface="Courier New" panose="02070309020205020404" pitchFamily="49" charset="0"/>
              </a:rPr>
              <a:t>/2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,duration=</a:t>
            </a:r>
            <a:r>
              <a:rPr lang="en-US" sz="1100" dirty="0" smtClean="0">
                <a:solidFill>
                  <a:srgbClr val="116644"/>
                </a:solidFill>
                <a:latin typeface="Courier New" panose="02070309020205020404" pitchFamily="49" charset="0"/>
              </a:rPr>
              <a:t>1e-3</a:t>
            </a:r>
            <a:r>
              <a:rPr lang="en-US" sz="11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endParaRPr lang="en-US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5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de-DE" sz="2000" dirty="0" smtClean="0"/>
              <a:t>The </a:t>
            </a:r>
            <a:r>
              <a:rPr lang="de-DE" sz="2000" dirty="0" err="1" smtClean="0"/>
              <a:t>gradient</a:t>
            </a:r>
            <a:r>
              <a:rPr lang="de-DE" sz="2000" dirty="0" smtClean="0"/>
              <a:t> echo </a:t>
            </a:r>
            <a:r>
              <a:rPr lang="de-DE" sz="2000" dirty="0" err="1" smtClean="0"/>
              <a:t>yields</a:t>
            </a:r>
            <a:r>
              <a:rPr lang="de-DE" sz="2000" dirty="0" smtClean="0"/>
              <a:t> </a:t>
            </a:r>
            <a:r>
              <a:rPr lang="de-DE" sz="2000" dirty="0" err="1" smtClean="0"/>
              <a:t>spatial</a:t>
            </a:r>
            <a:r>
              <a:rPr lang="de-DE" sz="2000" dirty="0" smtClean="0"/>
              <a:t> </a:t>
            </a:r>
            <a:r>
              <a:rPr lang="de-DE" sz="2000" dirty="0" err="1" smtClean="0"/>
              <a:t>encoding</a:t>
            </a:r>
            <a:r>
              <a:rPr lang="de-DE" sz="2000" dirty="0" smtClean="0"/>
              <a:t>:</a:t>
            </a:r>
            <a:endParaRPr lang="en-US" sz="2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>
          <a:prstGeom prst="rect">
            <a:avLst/>
          </a:prstGeom>
        </p:spPr>
        <p:txBody>
          <a:bodyPr/>
          <a:lstStyle/>
          <a:p>
            <a:fld id="{2C5E9C93-43BB-427D-BAED-6E64D055AC3E}" type="datetime1">
              <a:rPr lang="de-DE" smtClean="0"/>
              <a:pPr/>
              <a:t>07.02.2024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5"/>
          </p:nvPr>
        </p:nvSpPr>
        <p:spPr>
          <a:prstGeom prst="rect">
            <a:avLst/>
          </a:prstGeom>
        </p:spPr>
        <p:txBody>
          <a:bodyPr/>
          <a:lstStyle/>
          <a:p>
            <a:fld id="{0759437E-DD65-47AE-A718-65B9481C0A9E}" type="slidenum">
              <a:rPr lang="de-DE" smtClean="0"/>
              <a:pPr/>
              <a:t>43</a:t>
            </a:fld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876823" y="1865723"/>
            <a:ext cx="5585556" cy="2101681"/>
            <a:chOff x="670755" y="1779811"/>
            <a:chExt cx="7556500" cy="2730174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5" y="1779811"/>
              <a:ext cx="7556500" cy="2730174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131"/>
            <a:stretch/>
          </p:blipFill>
          <p:spPr>
            <a:xfrm>
              <a:off x="670755" y="3583762"/>
              <a:ext cx="3748845" cy="888723"/>
            </a:xfrm>
            <a:prstGeom prst="rect">
              <a:avLst/>
            </a:prstGeom>
          </p:spPr>
        </p:pic>
        <p:pic>
          <p:nvPicPr>
            <p:cNvPr id="9" name="Grafik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131"/>
            <a:stretch/>
          </p:blipFill>
          <p:spPr>
            <a:xfrm>
              <a:off x="4472412" y="3597581"/>
              <a:ext cx="3748845" cy="888723"/>
            </a:xfrm>
            <a:prstGeom prst="rect">
              <a:avLst/>
            </a:prstGeom>
          </p:spPr>
        </p:pic>
      </p:grpSp>
      <p:sp>
        <p:nvSpPr>
          <p:cNvPr id="10" name="Rechteck 9"/>
          <p:cNvSpPr/>
          <p:nvPr/>
        </p:nvSpPr>
        <p:spPr>
          <a:xfrm>
            <a:off x="2404349" y="1131858"/>
            <a:ext cx="47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„Pixels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r>
              <a:rPr lang="de-DE" dirty="0" smtClean="0"/>
              <a:t> </a:t>
            </a:r>
            <a:r>
              <a:rPr lang="de-DE" dirty="0" err="1" smtClean="0"/>
              <a:t>generate</a:t>
            </a:r>
            <a:r>
              <a:rPr lang="de-DE" dirty="0" smtClean="0"/>
              <a:t> fast </a:t>
            </a:r>
            <a:r>
              <a:rPr lang="de-DE" dirty="0" err="1" smtClean="0"/>
              <a:t>oscillations</a:t>
            </a:r>
            <a:r>
              <a:rPr lang="de-DE" dirty="0" smtClean="0"/>
              <a:t>“</a:t>
            </a:r>
            <a:endParaRPr lang="en-US" dirty="0"/>
          </a:p>
        </p:txBody>
      </p:sp>
      <p:sp>
        <p:nvSpPr>
          <p:cNvPr id="12" name="Rechteck 11"/>
          <p:cNvSpPr/>
          <p:nvPr/>
        </p:nvSpPr>
        <p:spPr>
          <a:xfrm>
            <a:off x="411620" y="2435087"/>
            <a:ext cx="1093304" cy="1093304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7834279" y="2435087"/>
            <a:ext cx="1093304" cy="1093304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/>
          <p:cNvSpPr/>
          <p:nvPr/>
        </p:nvSpPr>
        <p:spPr>
          <a:xfrm>
            <a:off x="1027845" y="2961860"/>
            <a:ext cx="69574" cy="695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/>
          <p:cNvSpPr/>
          <p:nvPr/>
        </p:nvSpPr>
        <p:spPr>
          <a:xfrm>
            <a:off x="8853234" y="2945297"/>
            <a:ext cx="69574" cy="695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/>
              <a:t>Basic </a:t>
            </a:r>
            <a:r>
              <a:rPr lang="de-DE" sz="2800" dirty="0" err="1"/>
              <a:t>Sequences</a:t>
            </a:r>
            <a:r>
              <a:rPr lang="de-DE" sz="2800" dirty="0"/>
              <a:t> </a:t>
            </a:r>
            <a:r>
              <a:rPr lang="de-DE" sz="2800" dirty="0" smtClean="0"/>
              <a:t>– 1D GRE</a:t>
            </a:r>
            <a:endParaRPr lang="en-US" sz="2800" dirty="0"/>
          </a:p>
        </p:txBody>
      </p:sp>
      <p:sp>
        <p:nvSpPr>
          <p:cNvPr id="15" name="Textfeld 14"/>
          <p:cNvSpPr txBox="1"/>
          <p:nvPr/>
        </p:nvSpPr>
        <p:spPr>
          <a:xfrm>
            <a:off x="3153149" y="4102619"/>
            <a:ext cx="351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  <p:sp>
        <p:nvSpPr>
          <p:cNvPr id="17" name="Textfeld 16"/>
          <p:cNvSpPr txBox="1"/>
          <p:nvPr/>
        </p:nvSpPr>
        <p:spPr>
          <a:xfrm>
            <a:off x="5987024" y="4138264"/>
            <a:ext cx="351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t</a:t>
            </a:r>
            <a:r>
              <a:rPr lang="de-DE" sz="800" dirty="0" smtClean="0"/>
              <a:t> [s]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4960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04900" y="948452"/>
            <a:ext cx="6858000" cy="1790700"/>
          </a:xfrm>
        </p:spPr>
        <p:txBody>
          <a:bodyPr/>
          <a:lstStyle/>
          <a:p>
            <a:r>
              <a:rPr lang="en-US" dirty="0" smtClean="0"/>
              <a:t>Coffee Break!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5877-6FFB-48CF-81E2-1DA04C12585E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C7D6E-4330-4F59-BC73-041451804C8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0" y="521616"/>
            <a:ext cx="8853690" cy="435518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Colab</a:t>
            </a:r>
            <a:r>
              <a:rPr lang="en-US" dirty="0"/>
              <a:t> –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1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70" y="521616"/>
            <a:ext cx="8853690" cy="435518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Colab</a:t>
            </a:r>
            <a:r>
              <a:rPr lang="en-US" dirty="0" smtClean="0"/>
              <a:t> – 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6</a:t>
            </a:fld>
            <a:endParaRPr lang="en-US"/>
          </a:p>
        </p:txBody>
      </p:sp>
      <p:cxnSp>
        <p:nvCxnSpPr>
          <p:cNvPr id="3" name="Gerader Verbinder 2"/>
          <p:cNvCxnSpPr/>
          <p:nvPr/>
        </p:nvCxnSpPr>
        <p:spPr>
          <a:xfrm>
            <a:off x="321616" y="2077565"/>
            <a:ext cx="227024" cy="180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321616" y="1603610"/>
            <a:ext cx="227024" cy="6540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504497" y="2109426"/>
            <a:ext cx="813500" cy="38524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Files and variables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5189121" y="1462077"/>
            <a:ext cx="813500" cy="2830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Text cell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5303421" y="2699208"/>
            <a:ext cx="813500" cy="2830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Code cell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638673" y="2959447"/>
            <a:ext cx="813500" cy="38524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Run this cell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1" name="Gerader Verbinder 20"/>
          <p:cNvCxnSpPr/>
          <p:nvPr/>
        </p:nvCxnSpPr>
        <p:spPr>
          <a:xfrm flipH="1">
            <a:off x="1317997" y="2575560"/>
            <a:ext cx="518423" cy="3685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/>
          <p:cNvSpPr/>
          <p:nvPr/>
        </p:nvSpPr>
        <p:spPr>
          <a:xfrm>
            <a:off x="6730825" y="2064998"/>
            <a:ext cx="1032116" cy="57730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Scratchpad:</a:t>
            </a:r>
          </a:p>
          <a:p>
            <a:pPr algn="ctr"/>
            <a:r>
              <a:rPr lang="en-US" sz="1000" dirty="0">
                <a:solidFill>
                  <a:srgbClr val="FF0000"/>
                </a:solidFill>
              </a:rPr>
              <a:t>r</a:t>
            </a:r>
            <a:r>
              <a:rPr lang="en-US" sz="1000" dirty="0" smtClean="0">
                <a:solidFill>
                  <a:srgbClr val="FF0000"/>
                </a:solidFill>
              </a:rPr>
              <a:t>un any code,</a:t>
            </a:r>
          </a:p>
          <a:p>
            <a:pPr algn="ctr"/>
            <a:r>
              <a:rPr lang="en-US" sz="1000" dirty="0">
                <a:solidFill>
                  <a:srgbClr val="FF0000"/>
                </a:solidFill>
              </a:rPr>
              <a:t>l</a:t>
            </a:r>
            <a:r>
              <a:rPr lang="en-US" sz="1000" dirty="0" smtClean="0">
                <a:solidFill>
                  <a:srgbClr val="FF0000"/>
                </a:solidFill>
              </a:rPr>
              <a:t>ike a terminal 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4" name="Gerader Verbinder 23"/>
          <p:cNvCxnSpPr/>
          <p:nvPr/>
        </p:nvCxnSpPr>
        <p:spPr>
          <a:xfrm flipH="1">
            <a:off x="6836979" y="1603609"/>
            <a:ext cx="1971" cy="461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0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Pulseq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7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591"/>
          <a:stretch/>
        </p:blipFill>
        <p:spPr>
          <a:xfrm>
            <a:off x="285750" y="674016"/>
            <a:ext cx="8810626" cy="385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9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r="3830"/>
          <a:stretch/>
        </p:blipFill>
        <p:spPr>
          <a:xfrm>
            <a:off x="274638" y="533852"/>
            <a:ext cx="6935787" cy="3753860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r>
              <a:rPr lang="en-US" dirty="0" smtClean="0"/>
              <a:t> - Setup and Define </a:t>
            </a:r>
            <a:r>
              <a:rPr lang="en-US" dirty="0"/>
              <a:t>System Properties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8064500" y="4949825"/>
            <a:ext cx="1079500" cy="144463"/>
          </a:xfrm>
        </p:spPr>
        <p:txBody>
          <a:bodyPr/>
          <a:lstStyle/>
          <a:p>
            <a:fld id="{C7DF367D-28E8-425B-BC50-9CF8E20912A2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8424863" y="4949825"/>
            <a:ext cx="719137" cy="144463"/>
          </a:xfrm>
        </p:spPr>
        <p:txBody>
          <a:bodyPr/>
          <a:lstStyle/>
          <a:p>
            <a:fld id="{B0CC7D6E-4330-4F59-BC73-041451804C8E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7185855" y="632173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</a:rPr>
              <a:t>Install the latest </a:t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version of </a:t>
            </a:r>
            <a:r>
              <a:rPr lang="en-US" sz="1400" dirty="0" err="1" smtClean="0">
                <a:solidFill>
                  <a:srgbClr val="FF0000"/>
                </a:solidFill>
              </a:rPr>
              <a:t>pypulseq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883125" y="1421540"/>
            <a:ext cx="250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</a:rPr>
              <a:t>Import required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FF0000"/>
                </a:solidFill>
              </a:rPr>
              <a:t>pypulseq</a:t>
            </a:r>
            <a:r>
              <a:rPr lang="en-US" sz="1400" dirty="0" smtClean="0">
                <a:solidFill>
                  <a:srgbClr val="FF0000"/>
                </a:solidFill>
              </a:rPr>
              <a:t> as </a:t>
            </a:r>
            <a:r>
              <a:rPr lang="en-US" sz="1400" dirty="0" err="1" smtClean="0">
                <a:solidFill>
                  <a:srgbClr val="FF0000"/>
                </a:solidFill>
              </a:rPr>
              <a:t>mr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883125" y="2393090"/>
            <a:ext cx="3748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FF0000"/>
                </a:solidFill>
              </a:rPr>
              <a:t>Setup and MR system with scanner limits</a:t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(matching your scanner)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6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/>
          <p:cNvSpPr txBox="1">
            <a:spLocks/>
          </p:cNvSpPr>
          <p:nvPr/>
        </p:nvSpPr>
        <p:spPr>
          <a:xfrm>
            <a:off x="204788" y="48792"/>
            <a:ext cx="8583612" cy="4442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800" dirty="0" smtClean="0"/>
              <a:t>Basic </a:t>
            </a:r>
            <a:r>
              <a:rPr lang="de-DE" sz="2800" dirty="0" err="1" smtClean="0"/>
              <a:t>Sequences</a:t>
            </a:r>
            <a:endParaRPr lang="en-US" sz="28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1979827" y="685633"/>
            <a:ext cx="4710533" cy="3494033"/>
            <a:chOff x="250087" y="517994"/>
            <a:chExt cx="2865179" cy="212524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511" b="33891"/>
            <a:stretch/>
          </p:blipFill>
          <p:spPr>
            <a:xfrm>
              <a:off x="250087" y="846618"/>
              <a:ext cx="2865179" cy="1587482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1677843" y="2427794"/>
              <a:ext cx="4849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/>
                <a:t>t</a:t>
              </a:r>
              <a:r>
                <a:rPr lang="de-DE" sz="800" dirty="0" smtClean="0"/>
                <a:t> [s]</a:t>
              </a:r>
              <a:endParaRPr lang="en-US" sz="800" dirty="0"/>
            </a:p>
          </p:txBody>
        </p:sp>
        <p:sp>
          <p:nvSpPr>
            <p:cNvPr id="2" name="Textfeld 1"/>
            <p:cNvSpPr txBox="1"/>
            <p:nvPr/>
          </p:nvSpPr>
          <p:spPr>
            <a:xfrm>
              <a:off x="1606228" y="51799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FID</a:t>
              </a:r>
              <a:endParaRPr lang="en-US" dirty="0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7025640" y="2141220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RF pulse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ADC event</a:t>
            </a:r>
          </a:p>
        </p:txBody>
      </p:sp>
    </p:spTree>
    <p:extLst>
      <p:ext uri="{BB962C8B-B14F-4D97-AF65-F5344CB8AC3E}">
        <p14:creationId xmlns:p14="http://schemas.microsoft.com/office/powerpoint/2010/main" val="187127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897</Words>
  <Application>Microsoft Office PowerPoint</Application>
  <PresentationFormat>Bildschirmpräsentation (16:9)</PresentationFormat>
  <Paragraphs>269</Paragraphs>
  <Slides>44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44</vt:i4>
      </vt:variant>
    </vt:vector>
  </HeadingPairs>
  <TitlesOfParts>
    <vt:vector size="50" baseType="lpstr">
      <vt:lpstr>Arial</vt:lpstr>
      <vt:lpstr>Calibri</vt:lpstr>
      <vt:lpstr>Courier New</vt:lpstr>
      <vt:lpstr>Times New Roman</vt:lpstr>
      <vt:lpstr>Titelfolienmaster</vt:lpstr>
      <vt:lpstr>Inhaltsseite</vt:lpstr>
      <vt:lpstr>PowerPoint-Präsentation</vt:lpstr>
      <vt:lpstr>PowerPoint-Präsentation</vt:lpstr>
      <vt:lpstr>PowerPoint-Präsentation</vt:lpstr>
      <vt:lpstr>PowerPoint-Präsentation</vt:lpstr>
      <vt:lpstr>Google Colab – Jupyter Notebooks</vt:lpstr>
      <vt:lpstr>Google Colab – Jupyter Notebooks</vt:lpstr>
      <vt:lpstr>Pulseq workflow</vt:lpstr>
      <vt:lpstr>Colab - Setup and Define System Properties</vt:lpstr>
      <vt:lpstr>PowerPoint-Präsentation</vt:lpstr>
      <vt:lpstr>Colab – Define Pulses and ADC objects</vt:lpstr>
      <vt:lpstr>Colab – Construct FID Sequence</vt:lpstr>
      <vt:lpstr>Colab – check_timing    if passed: seq.write</vt:lpstr>
      <vt:lpstr>PowerPoint-Präsentation</vt:lpstr>
      <vt:lpstr>Colab – MR-zero simulation (simple)</vt:lpstr>
      <vt:lpstr>Colab – MR-zero simulation (simple)</vt:lpstr>
      <vt:lpstr>Features and Limitations of our simulation</vt:lpstr>
      <vt:lpstr>Features and Limitations</vt:lpstr>
      <vt:lpstr>Features and Limitations</vt:lpstr>
      <vt:lpstr>Simulation enables…</vt:lpstr>
      <vt:lpstr>Colab – MR-zero simulation (advanced)</vt:lpstr>
      <vt:lpstr>Colab – MR-zero simulation (advanced)</vt:lpstr>
      <vt:lpstr>Colab – MR-zero simulation (advanced)</vt:lpstr>
      <vt:lpstr>Colab – MR-zero simulation (advanced)</vt:lpstr>
      <vt:lpstr>Play with the simulation!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Coffee Break!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Zaiß, Moritz</cp:lastModifiedBy>
  <cp:revision>540</cp:revision>
  <dcterms:created xsi:type="dcterms:W3CDTF">2014-02-08T08:57:37Z</dcterms:created>
  <dcterms:modified xsi:type="dcterms:W3CDTF">2024-02-07T15:03:52Z</dcterms:modified>
</cp:coreProperties>
</file>